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Default Extension="png" ContentType="image/png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Default Extension="fntdata" ContentType="application/x-fontdata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7772400" cy="10058400"/>
  <p:notesSz cx="7772400" cy="10058400"/>
  <p:defaultTextStyle>
    <a:defPPr>
      <a:defRPr kern="0"/>
    </a:defPPr>
  </p:defaultTextStyle>
  <p:embeddedFontLst>
    <p:embeddedFont>
      <p:font typeface="Arial" panose="00000000000000000000" pitchFamily="34" charset="1"/>
      <p:regular r:id="rId27"/>
      <p:bold r:id="rId28"/>
    </p:embeddedFont>
    <p:embeddedFont>
      <p:font typeface="Calibri" panose="00000000000000000000" pitchFamily="34" charset="1"/>
      <p:regular r:id="rId31"/>
      <p:bold r:id="rId30"/>
      <p:boldItalic r:id="rId32"/>
    </p:embeddedFont>
    <p:embeddedFont>
      <p:font typeface="Cambria" panose="00000000000000000000" pitchFamily="18" charset="1"/>
      <p:bold r:id="rId29"/>
    </p:embeddedFont>
    <p:embeddedFont>
      <p:font typeface="Symbol" panose="00000000000000000000" pitchFamily="18" charset="2"/>
      <p:regular r:id="rId34"/>
    </p:embeddedFont>
    <p:embeddedFont>
      <p:font typeface="Times New Roman" panose="00000000000000000000" pitchFamily="18" charset="1"/>
      <p:regular r:id="rId26"/>
    </p:embeddedFont>
    <p:embeddedFont>
      <p:font typeface="Wingdings" panose="00000000000000000000" pitchFamily="2" charset="2"/>
      <p:regular r:id="rId3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font" Target="fonts/font1.fntdata"/><Relationship Id="rId27" Type="http://schemas.openxmlformats.org/officeDocument/2006/relationships/font" Target="fonts/font2.fntdata"/><Relationship Id="rId28" Type="http://schemas.openxmlformats.org/officeDocument/2006/relationships/font" Target="fonts/font3.fntdata"/><Relationship Id="rId29" Type="http://schemas.openxmlformats.org/officeDocument/2006/relationships/font" Target="fonts/font4.fntdata"/><Relationship Id="rId30" Type="http://schemas.openxmlformats.org/officeDocument/2006/relationships/font" Target="fonts/font5.fntdata"/><Relationship Id="rId31" Type="http://schemas.openxmlformats.org/officeDocument/2006/relationships/font" Target="fonts/font6.fntdata"/><Relationship Id="rId32" Type="http://schemas.openxmlformats.org/officeDocument/2006/relationships/font" Target="fonts/font7.fntdata"/><Relationship Id="rId33" Type="http://schemas.openxmlformats.org/officeDocument/2006/relationships/font" Target="fonts/font8.fntdata"/><Relationship Id="rId34" Type="http://schemas.openxmlformats.org/officeDocument/2006/relationships/font" Target="fonts/font9.fntdata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82930" y="3118104"/>
            <a:ext cx="6606540" cy="21122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65860" y="5632704"/>
            <a:ext cx="5440680" cy="251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rgbClr val="622322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rgbClr val="622322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388620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002786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rgbClr val="622322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56868" y="885189"/>
            <a:ext cx="5058663" cy="8096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rgbClr val="622322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02004" y="1896211"/>
            <a:ext cx="5968390" cy="2505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642616" y="9354312"/>
            <a:ext cx="2487168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88620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596128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02004" y="1197610"/>
            <a:ext cx="5711825" cy="73120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365F91"/>
                </a:solidFill>
                <a:latin typeface="Cambria"/>
                <a:cs typeface="Cambria"/>
              </a:rPr>
              <a:t>S.NO:</a:t>
            </a:r>
            <a:r>
              <a:rPr dirty="0" sz="1400" spc="-20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400" spc="-50" b="1">
                <a:solidFill>
                  <a:srgbClr val="365F91"/>
                </a:solidFill>
                <a:latin typeface="Cambria"/>
                <a:cs typeface="Cambria"/>
              </a:rPr>
              <a:t>1</a:t>
            </a:r>
            <a:endParaRPr sz="14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6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9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365F91"/>
                </a:solidFill>
                <a:latin typeface="Cambria"/>
                <a:cs typeface="Cambria"/>
              </a:rPr>
              <a:t>YEAR:</a:t>
            </a:r>
            <a:r>
              <a:rPr dirty="0" sz="1400" spc="-15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400" spc="-20" b="1">
                <a:solidFill>
                  <a:srgbClr val="365F91"/>
                </a:solidFill>
                <a:latin typeface="Cambria"/>
                <a:cs typeface="Cambria"/>
              </a:rPr>
              <a:t>2021</a:t>
            </a:r>
            <a:endParaRPr sz="14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6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9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365F91"/>
                </a:solidFill>
                <a:latin typeface="Cambria"/>
                <a:cs typeface="Cambria"/>
              </a:rPr>
              <a:t>AUTHOR</a:t>
            </a:r>
            <a:r>
              <a:rPr dirty="0" sz="1400" spc="-20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400" b="1">
                <a:solidFill>
                  <a:srgbClr val="365F91"/>
                </a:solidFill>
                <a:latin typeface="Cambria"/>
                <a:cs typeface="Cambria"/>
              </a:rPr>
              <a:t>NAME</a:t>
            </a:r>
            <a:r>
              <a:rPr dirty="0" sz="1400" spc="-10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400" b="1">
                <a:solidFill>
                  <a:srgbClr val="365F91"/>
                </a:solidFill>
                <a:latin typeface="Cambria"/>
                <a:cs typeface="Cambria"/>
              </a:rPr>
              <a:t>:</a:t>
            </a:r>
            <a:r>
              <a:rPr dirty="0" sz="1400" spc="130" b="1">
                <a:solidFill>
                  <a:srgbClr val="365F91"/>
                </a:solidFill>
                <a:latin typeface="Cambria"/>
                <a:cs typeface="Cambria"/>
              </a:rPr>
              <a:t>  </a:t>
            </a:r>
            <a:r>
              <a:rPr dirty="0" sz="1400" b="1">
                <a:solidFill>
                  <a:srgbClr val="365F91"/>
                </a:solidFill>
                <a:latin typeface="Cambria"/>
                <a:cs typeface="Cambria"/>
              </a:rPr>
              <a:t>Humberto</a:t>
            </a:r>
            <a:r>
              <a:rPr dirty="0" sz="1400" spc="-20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400" b="1">
                <a:solidFill>
                  <a:srgbClr val="365F91"/>
                </a:solidFill>
                <a:latin typeface="Cambria"/>
                <a:cs typeface="Cambria"/>
              </a:rPr>
              <a:t>M.</a:t>
            </a:r>
            <a:r>
              <a:rPr dirty="0" sz="1400" spc="-10" b="1">
                <a:solidFill>
                  <a:srgbClr val="365F91"/>
                </a:solidFill>
                <a:latin typeface="Cambria"/>
                <a:cs typeface="Cambria"/>
              </a:rPr>
              <a:t> Beneduzzi1</a:t>
            </a:r>
            <a:endParaRPr sz="14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00">
              <a:latin typeface="Cambria"/>
              <a:cs typeface="Cambria"/>
            </a:endParaRPr>
          </a:p>
          <a:p>
            <a:pPr marL="929640" marR="3442335">
              <a:lnSpc>
                <a:spcPct val="192700"/>
              </a:lnSpc>
            </a:pPr>
            <a:r>
              <a:rPr dirty="0" sz="1100" b="1">
                <a:latin typeface="Calibri"/>
                <a:cs typeface="Calibri"/>
              </a:rPr>
              <a:t>Eduardo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G.</a:t>
            </a:r>
            <a:r>
              <a:rPr dirty="0" sz="1100" spc="-10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de</a:t>
            </a:r>
            <a:r>
              <a:rPr dirty="0" sz="1100" spc="-10" b="1">
                <a:latin typeface="Calibri"/>
                <a:cs typeface="Calibri"/>
              </a:rPr>
              <a:t> Souza2 </a:t>
            </a:r>
            <a:r>
              <a:rPr dirty="0" sz="1100" b="1">
                <a:latin typeface="Calibri"/>
                <a:cs typeface="Calibri"/>
              </a:rPr>
              <a:t>Wendel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K.</a:t>
            </a:r>
            <a:r>
              <a:rPr dirty="0" sz="1100" spc="-2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O.</a:t>
            </a:r>
            <a:r>
              <a:rPr dirty="0" sz="1100" spc="-10" b="1">
                <a:latin typeface="Calibri"/>
                <a:cs typeface="Calibri"/>
              </a:rPr>
              <a:t> Moreira2 </a:t>
            </a:r>
            <a:r>
              <a:rPr dirty="0" sz="1100" b="1">
                <a:latin typeface="Calibri"/>
                <a:cs typeface="Calibri"/>
              </a:rPr>
              <a:t>Ricardo</a:t>
            </a:r>
            <a:r>
              <a:rPr dirty="0" sz="1100" spc="-35" b="1">
                <a:latin typeface="Calibri"/>
                <a:cs typeface="Calibri"/>
              </a:rPr>
              <a:t> </a:t>
            </a:r>
            <a:r>
              <a:rPr dirty="0" sz="1100" spc="-10" b="1">
                <a:latin typeface="Calibri"/>
                <a:cs typeface="Calibri"/>
              </a:rPr>
              <a:t>Sobjak3 </a:t>
            </a:r>
            <a:r>
              <a:rPr dirty="0" sz="1100" b="1">
                <a:latin typeface="Calibri"/>
                <a:cs typeface="Calibri"/>
              </a:rPr>
              <a:t>Claudio</a:t>
            </a:r>
            <a:r>
              <a:rPr dirty="0" sz="1100" spc="-2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L.</a:t>
            </a:r>
            <a:r>
              <a:rPr dirty="0" sz="1100" spc="-25" b="1">
                <a:latin typeface="Calibri"/>
                <a:cs typeface="Calibri"/>
              </a:rPr>
              <a:t> </a:t>
            </a:r>
            <a:r>
              <a:rPr dirty="0" sz="1100" spc="-10" b="1">
                <a:latin typeface="Calibri"/>
                <a:cs typeface="Calibri"/>
              </a:rPr>
              <a:t>Bazzi3 </a:t>
            </a:r>
            <a:r>
              <a:rPr dirty="0" sz="1100" b="1">
                <a:latin typeface="Calibri"/>
                <a:cs typeface="Calibri"/>
              </a:rPr>
              <a:t>Marlon</a:t>
            </a:r>
            <a:r>
              <a:rPr dirty="0" sz="1100" spc="-40" b="1">
                <a:latin typeface="Calibri"/>
                <a:cs typeface="Calibri"/>
              </a:rPr>
              <a:t> </a:t>
            </a:r>
            <a:r>
              <a:rPr dirty="0" sz="1100" spc="-10" b="1">
                <a:latin typeface="Calibri"/>
                <a:cs typeface="Calibri"/>
              </a:rPr>
              <a:t>Rodrigues2*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b="1">
                <a:solidFill>
                  <a:srgbClr val="365F91"/>
                </a:solidFill>
                <a:latin typeface="Cambria"/>
                <a:cs typeface="Cambria"/>
              </a:rPr>
              <a:t>PROJECT</a:t>
            </a:r>
            <a:r>
              <a:rPr dirty="0" sz="1400" spc="-25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400" spc="-10" b="1">
                <a:solidFill>
                  <a:srgbClr val="365F91"/>
                </a:solidFill>
                <a:latin typeface="Cambria"/>
                <a:cs typeface="Cambria"/>
              </a:rPr>
              <a:t>TITLE:</a:t>
            </a:r>
            <a:endParaRPr sz="1400">
              <a:latin typeface="Cambria"/>
              <a:cs typeface="Cambria"/>
            </a:endParaRPr>
          </a:p>
          <a:p>
            <a:pPr marL="614045">
              <a:lnSpc>
                <a:spcPct val="100000"/>
              </a:lnSpc>
              <a:spcBef>
                <a:spcPts val="215"/>
              </a:spcBef>
            </a:pPr>
            <a:r>
              <a:rPr dirty="0" sz="1100" b="1">
                <a:latin typeface="Calibri"/>
                <a:cs typeface="Calibri"/>
              </a:rPr>
              <a:t>FERTILIZER</a:t>
            </a:r>
            <a:r>
              <a:rPr dirty="0" sz="1100" spc="-25" b="1">
                <a:latin typeface="Calibri"/>
                <a:cs typeface="Calibri"/>
              </a:rPr>
              <a:t> </a:t>
            </a:r>
            <a:r>
              <a:rPr dirty="0" sz="1100" spc="-10" b="1">
                <a:latin typeface="Calibri"/>
                <a:cs typeface="Calibri"/>
              </a:rPr>
              <a:t>RECOMMENDATION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METHODS</a:t>
            </a:r>
            <a:r>
              <a:rPr dirty="0" sz="1100" spc="-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FOR</a:t>
            </a:r>
            <a:r>
              <a:rPr dirty="0" sz="1100" spc="-2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PRECISION</a:t>
            </a:r>
            <a:r>
              <a:rPr dirty="0" sz="1100" spc="-2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AGRICULTURE</a:t>
            </a:r>
            <a:r>
              <a:rPr dirty="0" sz="1100" spc="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–</a:t>
            </a:r>
            <a:r>
              <a:rPr dirty="0" sz="1100" spc="220" b="1">
                <a:latin typeface="Calibri"/>
                <a:cs typeface="Calibri"/>
              </a:rPr>
              <a:t> </a:t>
            </a:r>
            <a:r>
              <a:rPr dirty="0" sz="1100" spc="-25" b="1">
                <a:latin typeface="Calibri"/>
                <a:cs typeface="Calibri"/>
              </a:rPr>
              <a:t>AI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  <a:tabLst>
                <a:tab pos="1754505" algn="l"/>
              </a:tabLst>
            </a:pPr>
            <a:r>
              <a:rPr dirty="0" sz="1100" spc="-50" b="1">
                <a:latin typeface="Calibri"/>
                <a:cs typeface="Calibri"/>
              </a:rPr>
              <a:t>.</a:t>
            </a:r>
            <a:r>
              <a:rPr dirty="0" sz="1100" b="1">
                <a:latin typeface="Calibri"/>
                <a:cs typeface="Calibri"/>
              </a:rPr>
              <a:t>	SYSTEMATIC</a:t>
            </a:r>
            <a:r>
              <a:rPr dirty="0" sz="1100" spc="-3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l</a:t>
            </a:r>
            <a:r>
              <a:rPr dirty="0" sz="1100" spc="-2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ITERATURE</a:t>
            </a:r>
            <a:r>
              <a:rPr dirty="0" sz="1100" spc="-25" b="1">
                <a:latin typeface="Calibri"/>
                <a:cs typeface="Calibri"/>
              </a:rPr>
              <a:t> </a:t>
            </a:r>
            <a:r>
              <a:rPr dirty="0" sz="1100" spc="-10" b="1">
                <a:latin typeface="Calibri"/>
                <a:cs typeface="Calibri"/>
              </a:rPr>
              <a:t>STUDY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365F91"/>
                </a:solidFill>
                <a:latin typeface="Cambria"/>
                <a:cs typeface="Cambria"/>
              </a:rPr>
              <a:t>ABSTRACT</a:t>
            </a:r>
            <a:r>
              <a:rPr dirty="0" sz="1400" spc="-40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400" spc="-50" b="1">
                <a:solidFill>
                  <a:srgbClr val="365F91"/>
                </a:solidFill>
                <a:latin typeface="Cambria"/>
                <a:cs typeface="Cambria"/>
              </a:rPr>
              <a:t>:</a:t>
            </a:r>
            <a:endParaRPr sz="14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dirty="0" sz="1100" b="1">
                <a:latin typeface="Calibri"/>
                <a:cs typeface="Calibri"/>
              </a:rPr>
              <a:t>*</a:t>
            </a:r>
            <a:r>
              <a:rPr dirty="0" sz="1100" spc="-20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Increase</a:t>
            </a:r>
            <a:r>
              <a:rPr dirty="0" sz="1100" spc="-2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agriculture</a:t>
            </a:r>
            <a:r>
              <a:rPr dirty="0" sz="1100" spc="-25" b="1">
                <a:latin typeface="Calibri"/>
                <a:cs typeface="Calibri"/>
              </a:rPr>
              <a:t> </a:t>
            </a:r>
            <a:r>
              <a:rPr dirty="0" sz="1100" spc="-20" b="1">
                <a:latin typeface="Calibri"/>
                <a:cs typeface="Calibri"/>
              </a:rPr>
              <a:t>yield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800">
              <a:latin typeface="Calibri"/>
              <a:cs typeface="Calibri"/>
            </a:endParaRPr>
          </a:p>
          <a:p>
            <a:pPr marL="12700" marR="143510">
              <a:lnSpc>
                <a:spcPct val="116799"/>
              </a:lnSpc>
              <a:spcBef>
                <a:spcPts val="5"/>
              </a:spcBef>
            </a:pPr>
            <a:r>
              <a:rPr dirty="0" sz="1100" b="1">
                <a:latin typeface="Calibri"/>
                <a:cs typeface="Calibri"/>
              </a:rPr>
              <a:t>*Studice</a:t>
            </a:r>
            <a:r>
              <a:rPr dirty="0" sz="1100" spc="-4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analyes</a:t>
            </a:r>
            <a:r>
              <a:rPr dirty="0" sz="1100" spc="-2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the</a:t>
            </a:r>
            <a:r>
              <a:rPr dirty="0" sz="1100" spc="-3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five</a:t>
            </a:r>
            <a:r>
              <a:rPr dirty="0" sz="1100" spc="-30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domains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–precision</a:t>
            </a:r>
            <a:r>
              <a:rPr dirty="0" sz="1100" spc="-3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agriculture-</a:t>
            </a:r>
            <a:r>
              <a:rPr dirty="0" sz="1100" spc="-2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soil</a:t>
            </a:r>
            <a:r>
              <a:rPr dirty="0" sz="1100" spc="-3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fertilizer,</a:t>
            </a:r>
            <a:r>
              <a:rPr dirty="0" sz="1100" spc="-2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site</a:t>
            </a:r>
            <a:r>
              <a:rPr dirty="0" sz="1100" spc="-40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specific</a:t>
            </a:r>
            <a:r>
              <a:rPr dirty="0" sz="1100" spc="-20" b="1">
                <a:latin typeface="Calibri"/>
                <a:cs typeface="Calibri"/>
              </a:rPr>
              <a:t> </a:t>
            </a:r>
            <a:r>
              <a:rPr dirty="0" sz="1100" spc="-10" b="1">
                <a:latin typeface="Calibri"/>
                <a:cs typeface="Calibri"/>
              </a:rPr>
              <a:t>nutrient </a:t>
            </a:r>
            <a:r>
              <a:rPr dirty="0" sz="1100" b="1">
                <a:latin typeface="Calibri"/>
                <a:cs typeface="Calibri"/>
              </a:rPr>
              <a:t>application,</a:t>
            </a:r>
            <a:r>
              <a:rPr dirty="0" sz="1100" spc="-25" b="1">
                <a:latin typeface="Calibri"/>
                <a:cs typeface="Calibri"/>
              </a:rPr>
              <a:t> </a:t>
            </a:r>
            <a:r>
              <a:rPr dirty="0" sz="1100" spc="-10" b="1">
                <a:latin typeface="Calibri"/>
                <a:cs typeface="Calibri"/>
              </a:rPr>
              <a:t>fertilizer,recommendation </a:t>
            </a:r>
            <a:r>
              <a:rPr dirty="0" sz="1100" b="1">
                <a:latin typeface="Calibri"/>
                <a:cs typeface="Calibri"/>
              </a:rPr>
              <a:t>method</a:t>
            </a:r>
            <a:r>
              <a:rPr dirty="0" sz="1100" spc="-10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and</a:t>
            </a:r>
            <a:r>
              <a:rPr dirty="0" sz="1100" spc="-10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recommendation</a:t>
            </a:r>
            <a:r>
              <a:rPr dirty="0" sz="1100" spc="-20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software,for</a:t>
            </a:r>
            <a:r>
              <a:rPr dirty="0" sz="1100" spc="-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site</a:t>
            </a:r>
            <a:r>
              <a:rPr dirty="0" sz="1100" spc="5" b="1">
                <a:latin typeface="Calibri"/>
                <a:cs typeface="Calibri"/>
              </a:rPr>
              <a:t> </a:t>
            </a:r>
            <a:r>
              <a:rPr dirty="0" sz="1100" spc="-10" b="1">
                <a:latin typeface="Calibri"/>
                <a:cs typeface="Calibri"/>
              </a:rPr>
              <a:t>–specific </a:t>
            </a:r>
            <a:r>
              <a:rPr dirty="0" sz="1100" b="1">
                <a:latin typeface="Calibri"/>
                <a:cs typeface="Calibri"/>
              </a:rPr>
              <a:t>nutrient</a:t>
            </a:r>
            <a:r>
              <a:rPr dirty="0" sz="1100" spc="-20" b="1">
                <a:latin typeface="Calibri"/>
                <a:cs typeface="Calibri"/>
              </a:rPr>
              <a:t> </a:t>
            </a:r>
            <a:r>
              <a:rPr dirty="0" sz="1100" spc="-10" b="1">
                <a:latin typeface="Calibri"/>
                <a:cs typeface="Calibri"/>
              </a:rPr>
              <a:t>application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100" b="1">
                <a:latin typeface="Calibri"/>
                <a:cs typeface="Calibri"/>
              </a:rPr>
              <a:t>*Based</a:t>
            </a:r>
            <a:r>
              <a:rPr dirty="0" sz="1100" spc="-2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on</a:t>
            </a:r>
            <a:r>
              <a:rPr dirty="0" sz="1100" spc="-10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that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12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methods</a:t>
            </a:r>
            <a:r>
              <a:rPr dirty="0" sz="1100" spc="-10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for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N</a:t>
            </a:r>
            <a:r>
              <a:rPr dirty="0" sz="1100" spc="-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and</a:t>
            </a:r>
            <a:r>
              <a:rPr dirty="0" sz="1100" spc="-10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nine</a:t>
            </a:r>
            <a:r>
              <a:rPr dirty="0" sz="1100" spc="-20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method</a:t>
            </a:r>
            <a:r>
              <a:rPr dirty="0" sz="1100" spc="-10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recommending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P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six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for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-10" b="1">
                <a:latin typeface="Calibri"/>
                <a:cs typeface="Calibri"/>
              </a:rPr>
              <a:t>recommendation </a:t>
            </a:r>
            <a:r>
              <a:rPr dirty="0" sz="1100" b="1">
                <a:latin typeface="Calibri"/>
                <a:cs typeface="Calibri"/>
              </a:rPr>
              <a:t>for</a:t>
            </a:r>
            <a:r>
              <a:rPr dirty="0" sz="1100" spc="-5" b="1">
                <a:latin typeface="Calibri"/>
                <a:cs typeface="Calibri"/>
              </a:rPr>
              <a:t> </a:t>
            </a:r>
            <a:r>
              <a:rPr dirty="0" sz="1100" spc="-50" b="1">
                <a:latin typeface="Calibri"/>
                <a:cs typeface="Calibri"/>
              </a:rPr>
              <a:t>K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365F91"/>
                </a:solidFill>
                <a:latin typeface="Cambria"/>
                <a:cs typeface="Cambria"/>
              </a:rPr>
              <a:t>DESIGN</a:t>
            </a:r>
            <a:r>
              <a:rPr dirty="0" sz="1400" spc="-45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400" b="1">
                <a:solidFill>
                  <a:srgbClr val="365F91"/>
                </a:solidFill>
                <a:latin typeface="Cambria"/>
                <a:cs typeface="Cambria"/>
              </a:rPr>
              <a:t>METHODOLOGY</a:t>
            </a:r>
            <a:r>
              <a:rPr dirty="0" sz="1400" spc="-35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400" spc="-50" b="1">
                <a:solidFill>
                  <a:srgbClr val="365F91"/>
                </a:solidFill>
                <a:latin typeface="Cambria"/>
                <a:cs typeface="Cambria"/>
              </a:rPr>
              <a:t>:</a:t>
            </a:r>
            <a:endParaRPr sz="14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3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dirty="0" sz="1100" b="1">
                <a:latin typeface="Calibri"/>
                <a:cs typeface="Calibri"/>
              </a:rPr>
              <a:t>Nitrogen</a:t>
            </a:r>
            <a:r>
              <a:rPr dirty="0" sz="1100" spc="15" b="1">
                <a:latin typeface="Calibri"/>
                <a:cs typeface="Calibri"/>
              </a:rPr>
              <a:t> </a:t>
            </a:r>
            <a:r>
              <a:rPr dirty="0" sz="1100" spc="-10" b="1">
                <a:latin typeface="Calibri"/>
                <a:cs typeface="Calibri"/>
              </a:rPr>
              <a:t>recommendation</a:t>
            </a:r>
            <a:r>
              <a:rPr dirty="0" sz="1100" b="1">
                <a:latin typeface="Calibri"/>
                <a:cs typeface="Calibri"/>
              </a:rPr>
              <a:t> method</a:t>
            </a:r>
            <a:r>
              <a:rPr dirty="0" sz="1100" spc="1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using</a:t>
            </a:r>
            <a:r>
              <a:rPr dirty="0" sz="1100" spc="28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”</a:t>
            </a:r>
            <a:r>
              <a:rPr dirty="0" sz="1100" spc="20" b="1">
                <a:latin typeface="Calibri"/>
                <a:cs typeface="Calibri"/>
              </a:rPr>
              <a:t> </a:t>
            </a:r>
            <a:r>
              <a:rPr dirty="0" sz="900" b="1">
                <a:latin typeface="Calibri"/>
                <a:cs typeface="Calibri"/>
              </a:rPr>
              <a:t>OPTICAL</a:t>
            </a:r>
            <a:r>
              <a:rPr dirty="0" sz="900" spc="70" b="1">
                <a:latin typeface="Calibri"/>
                <a:cs typeface="Calibri"/>
              </a:rPr>
              <a:t> </a:t>
            </a:r>
            <a:r>
              <a:rPr dirty="0" sz="900" spc="-10" b="1">
                <a:latin typeface="Calibri"/>
                <a:cs typeface="Calibri"/>
              </a:rPr>
              <a:t>SENSORS</a:t>
            </a:r>
            <a:r>
              <a:rPr dirty="0" sz="1100" spc="-10" b="1">
                <a:latin typeface="Calibri"/>
                <a:cs typeface="Calibri"/>
              </a:rPr>
              <a:t>”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020" rIns="0" bIns="0" rtlCol="0" vert="horz">
            <a:spAutoFit/>
          </a:bodyPr>
          <a:lstStyle/>
          <a:p>
            <a:pPr marL="2491105" marR="5080" indent="-323215">
              <a:lnSpc>
                <a:spcPts val="3050"/>
              </a:lnSpc>
              <a:spcBef>
                <a:spcPts val="260"/>
              </a:spcBef>
            </a:pPr>
            <a:r>
              <a:rPr dirty="0"/>
              <a:t>1. History</a:t>
            </a:r>
            <a:r>
              <a:rPr dirty="0" spc="80"/>
              <a:t> </a:t>
            </a:r>
            <a:r>
              <a:rPr dirty="0"/>
              <a:t>of</a:t>
            </a:r>
            <a:r>
              <a:rPr dirty="0" spc="85"/>
              <a:t> </a:t>
            </a:r>
            <a:r>
              <a:rPr dirty="0" spc="-20"/>
              <a:t>Plant </a:t>
            </a:r>
            <a:r>
              <a:rPr dirty="0"/>
              <a:t>Mineral</a:t>
            </a:r>
            <a:r>
              <a:rPr dirty="0" spc="120"/>
              <a:t> </a:t>
            </a:r>
            <a:r>
              <a:rPr dirty="0" spc="-10"/>
              <a:t>Nutrients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3507359" y="1739137"/>
            <a:ext cx="3370579" cy="12700"/>
          </a:xfrm>
          <a:custGeom>
            <a:avLst/>
            <a:gdLst/>
            <a:ahLst/>
            <a:cxnLst/>
            <a:rect l="l" t="t" r="r" b="b"/>
            <a:pathLst>
              <a:path w="3370579" h="12700">
                <a:moveTo>
                  <a:pt x="3370198" y="0"/>
                </a:moveTo>
                <a:lnTo>
                  <a:pt x="0" y="0"/>
                </a:lnTo>
                <a:lnTo>
                  <a:pt x="0" y="12192"/>
                </a:lnTo>
                <a:lnTo>
                  <a:pt x="3370198" y="12192"/>
                </a:lnTo>
                <a:lnTo>
                  <a:pt x="3370198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902004" y="1896211"/>
            <a:ext cx="5949950" cy="25057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399"/>
              </a:lnSpc>
              <a:spcBef>
                <a:spcPts val="95"/>
              </a:spcBef>
            </a:pP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plants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complete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normal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growth,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seventeen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(17)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elements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are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required.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C,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are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taken </a:t>
            </a:r>
            <a:r>
              <a:rPr dirty="0" sz="1100">
                <a:latin typeface="Calibri"/>
                <a:cs typeface="Calibri"/>
              </a:rPr>
              <a:t>from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water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air.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800">
              <a:latin typeface="Calibri"/>
              <a:cs typeface="Calibri"/>
            </a:endParaRPr>
          </a:p>
          <a:p>
            <a:pPr marL="12700" marR="210185">
              <a:lnSpc>
                <a:spcPct val="117300"/>
              </a:lnSpc>
            </a:pPr>
            <a:r>
              <a:rPr dirty="0" sz="1100">
                <a:latin typeface="Calibri"/>
                <a:cs typeface="Calibri"/>
              </a:rPr>
              <a:t>Primary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nutrients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are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used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by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plants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comparatively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large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quantity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often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complemented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as </a:t>
            </a:r>
            <a:r>
              <a:rPr dirty="0" sz="1100">
                <a:latin typeface="Calibri"/>
                <a:cs typeface="Calibri"/>
              </a:rPr>
              <a:t>fertilizers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(Nitrogen,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Phosphorus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Potassium).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On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other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hand,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secondary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nutrients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like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Ca,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Mg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are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also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utilized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large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quantity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but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sufficiently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supplied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are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normally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readily</a:t>
            </a:r>
            <a:r>
              <a:rPr dirty="0" sz="1100" spc="-10">
                <a:latin typeface="Calibri"/>
                <a:cs typeface="Calibri"/>
              </a:rPr>
              <a:t> available.</a:t>
            </a:r>
            <a:endParaRPr sz="1100">
              <a:latin typeface="Calibri"/>
              <a:cs typeface="Calibri"/>
            </a:endParaRPr>
          </a:p>
          <a:p>
            <a:pPr marL="12700" marR="152400">
              <a:lnSpc>
                <a:spcPts val="1550"/>
              </a:lnSpc>
              <a:spcBef>
                <a:spcPts val="80"/>
              </a:spcBef>
            </a:pPr>
            <a:r>
              <a:rPr dirty="0" sz="1100">
                <a:latin typeface="Calibri"/>
                <a:cs typeface="Calibri"/>
              </a:rPr>
              <a:t>Micronutrients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(trace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elements)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are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required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minute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quantity.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Micronutrients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nutrients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are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Fe,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Zn, </a:t>
            </a:r>
            <a:r>
              <a:rPr dirty="0" sz="1100">
                <a:latin typeface="Calibri"/>
                <a:cs typeface="Calibri"/>
              </a:rPr>
              <a:t>Mo,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Mn,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B,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Cu,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Co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Cl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[41].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Glimpses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early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history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research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starting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on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essential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nutrients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for</a:t>
            </a:r>
            <a:endParaRPr sz="1100">
              <a:latin typeface="Calibri"/>
              <a:cs typeface="Calibri"/>
            </a:endParaRPr>
          </a:p>
          <a:p>
            <a:pPr marL="12700" marR="204470">
              <a:lnSpc>
                <a:spcPts val="1540"/>
              </a:lnSpc>
              <a:spcBef>
                <a:spcPts val="5"/>
              </a:spcBef>
            </a:pPr>
            <a:r>
              <a:rPr dirty="0" sz="1100">
                <a:latin typeface="Calibri"/>
                <a:cs typeface="Calibri"/>
              </a:rPr>
              <a:t>plant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growth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emerged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literature,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which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demonstrate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that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crop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nutrition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experiments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were</a:t>
            </a:r>
            <a:r>
              <a:rPr dirty="0" sz="1100" spc="-10">
                <a:latin typeface="Calibri"/>
                <a:cs typeface="Calibri"/>
              </a:rPr>
              <a:t> carried </a:t>
            </a:r>
            <a:r>
              <a:rPr dirty="0" sz="1100">
                <a:latin typeface="Calibri"/>
                <a:cs typeface="Calibri"/>
              </a:rPr>
              <a:t>out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by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Greek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Philosopher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Theophrastus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during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287-</a:t>
            </a:r>
            <a:r>
              <a:rPr dirty="0" sz="1100">
                <a:latin typeface="Calibri"/>
                <a:cs typeface="Calibri"/>
              </a:rPr>
              <a:t>372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BC.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Later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on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several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scientists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performed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a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00">
                <a:latin typeface="Calibri"/>
                <a:cs typeface="Calibri"/>
              </a:rPr>
              <a:t>long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chain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experiments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familiar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with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significance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mineral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nutrients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normal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growth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of</a:t>
            </a:r>
            <a:endParaRPr sz="1100">
              <a:latin typeface="Calibri"/>
              <a:cs typeface="Calibri"/>
            </a:endParaRPr>
          </a:p>
          <a:p>
            <a:pPr marL="12700" marR="92075">
              <a:lnSpc>
                <a:spcPct val="117300"/>
              </a:lnSpc>
            </a:pPr>
            <a:r>
              <a:rPr dirty="0" sz="1100">
                <a:latin typeface="Calibri"/>
                <a:cs typeface="Calibri"/>
              </a:rPr>
              <a:t>plants.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Hence,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it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appears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that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plant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nutrition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is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possibly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one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earliest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phases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quantitative</a:t>
            </a:r>
            <a:r>
              <a:rPr dirty="0" sz="1100" spc="-10">
                <a:latin typeface="Calibri"/>
                <a:cs typeface="Calibri"/>
              </a:rPr>
              <a:t> study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plant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physiology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[22].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902004" y="4521834"/>
            <a:ext cx="4505325" cy="809625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2700" marR="5080">
              <a:lnSpc>
                <a:spcPts val="3050"/>
              </a:lnSpc>
              <a:spcBef>
                <a:spcPts val="265"/>
              </a:spcBef>
            </a:pPr>
            <a:r>
              <a:rPr dirty="0" sz="2600">
                <a:solidFill>
                  <a:srgbClr val="622322"/>
                </a:solidFill>
                <a:latin typeface="Cambria"/>
                <a:cs typeface="Cambria"/>
              </a:rPr>
              <a:t>2.Organic,</a:t>
            </a:r>
            <a:r>
              <a:rPr dirty="0" sz="2600" spc="130">
                <a:solidFill>
                  <a:srgbClr val="622322"/>
                </a:solidFill>
                <a:latin typeface="Cambria"/>
                <a:cs typeface="Cambria"/>
              </a:rPr>
              <a:t> </a:t>
            </a:r>
            <a:r>
              <a:rPr dirty="0" sz="2600">
                <a:solidFill>
                  <a:srgbClr val="622322"/>
                </a:solidFill>
                <a:latin typeface="Cambria"/>
                <a:cs typeface="Cambria"/>
              </a:rPr>
              <a:t>Inorganic,</a:t>
            </a:r>
            <a:r>
              <a:rPr dirty="0" sz="2600" spc="145">
                <a:solidFill>
                  <a:srgbClr val="622322"/>
                </a:solidFill>
                <a:latin typeface="Cambria"/>
                <a:cs typeface="Cambria"/>
              </a:rPr>
              <a:t> </a:t>
            </a:r>
            <a:r>
              <a:rPr dirty="0" sz="2600">
                <a:solidFill>
                  <a:srgbClr val="622322"/>
                </a:solidFill>
                <a:latin typeface="Cambria"/>
                <a:cs typeface="Cambria"/>
              </a:rPr>
              <a:t>and</a:t>
            </a:r>
            <a:r>
              <a:rPr dirty="0" sz="2600" spc="145">
                <a:solidFill>
                  <a:srgbClr val="622322"/>
                </a:solidFill>
                <a:latin typeface="Cambria"/>
                <a:cs typeface="Cambria"/>
              </a:rPr>
              <a:t> </a:t>
            </a:r>
            <a:r>
              <a:rPr dirty="0" sz="2600" spc="-10">
                <a:solidFill>
                  <a:srgbClr val="622322"/>
                </a:solidFill>
                <a:latin typeface="Cambria"/>
                <a:cs typeface="Cambria"/>
              </a:rPr>
              <a:t>Foliar </a:t>
            </a:r>
            <a:r>
              <a:rPr dirty="0" sz="2600">
                <a:solidFill>
                  <a:srgbClr val="622322"/>
                </a:solidFill>
                <a:latin typeface="Cambria"/>
                <a:cs typeface="Cambria"/>
              </a:rPr>
              <a:t>Fertilizers</a:t>
            </a:r>
            <a:r>
              <a:rPr dirty="0" sz="2600" spc="114">
                <a:solidFill>
                  <a:srgbClr val="622322"/>
                </a:solidFill>
                <a:latin typeface="Cambria"/>
                <a:cs typeface="Cambria"/>
              </a:rPr>
              <a:t> </a:t>
            </a:r>
            <a:r>
              <a:rPr dirty="0" sz="2600" spc="-10">
                <a:solidFill>
                  <a:srgbClr val="622322"/>
                </a:solidFill>
                <a:latin typeface="Cambria"/>
                <a:cs typeface="Cambria"/>
              </a:rPr>
              <a:t>Application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896416" y="5761608"/>
            <a:ext cx="5981065" cy="12700"/>
          </a:xfrm>
          <a:custGeom>
            <a:avLst/>
            <a:gdLst/>
            <a:ahLst/>
            <a:cxnLst/>
            <a:rect l="l" t="t" r="r" b="b"/>
            <a:pathLst>
              <a:path w="5981065" h="12700">
                <a:moveTo>
                  <a:pt x="5981065" y="0"/>
                </a:moveTo>
                <a:lnTo>
                  <a:pt x="0" y="0"/>
                </a:lnTo>
                <a:lnTo>
                  <a:pt x="0" y="12192"/>
                </a:lnTo>
                <a:lnTo>
                  <a:pt x="5981065" y="12192"/>
                </a:lnTo>
                <a:lnTo>
                  <a:pt x="5981065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902004" y="5917158"/>
            <a:ext cx="5942965" cy="2506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80645">
              <a:lnSpc>
                <a:spcPct val="117100"/>
              </a:lnSpc>
              <a:spcBef>
                <a:spcPts val="100"/>
              </a:spcBef>
            </a:pPr>
            <a:r>
              <a:rPr dirty="0" sz="1100">
                <a:latin typeface="Calibri"/>
                <a:cs typeface="Calibri"/>
              </a:rPr>
              <a:t>[16]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stated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that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foliar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fertilization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agricultural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practice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increasing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importance.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theory, </a:t>
            </a:r>
            <a:r>
              <a:rPr dirty="0" sz="1100">
                <a:latin typeface="Calibri"/>
                <a:cs typeface="Calibri"/>
              </a:rPr>
              <a:t>application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nutrient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sprays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may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indeed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be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environmentally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friendly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fertilization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method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since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the </a:t>
            </a:r>
            <a:r>
              <a:rPr dirty="0" sz="1100">
                <a:latin typeface="Calibri"/>
                <a:cs typeface="Calibri"/>
              </a:rPr>
              <a:t>nutrients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are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directly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delivered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plant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limited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amounts,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thereby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helping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reduce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the </a:t>
            </a:r>
            <a:r>
              <a:rPr dirty="0" sz="1100">
                <a:latin typeface="Calibri"/>
                <a:cs typeface="Calibri"/>
              </a:rPr>
              <a:t>environmental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impact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associated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with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soil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fertilization.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However,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response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foliar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sprays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is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often </a:t>
            </a:r>
            <a:r>
              <a:rPr dirty="0" sz="1100">
                <a:latin typeface="Calibri"/>
                <a:cs typeface="Calibri"/>
              </a:rPr>
              <a:t>variable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not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reproducible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due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existing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lack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knowledge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many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factors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related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the </a:t>
            </a:r>
            <a:r>
              <a:rPr dirty="0" sz="1100">
                <a:latin typeface="Calibri"/>
                <a:cs typeface="Calibri"/>
              </a:rPr>
              <a:t>penetration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 the</a:t>
            </a:r>
            <a:r>
              <a:rPr dirty="0" sz="1100" spc="-10">
                <a:latin typeface="Calibri"/>
                <a:cs typeface="Calibri"/>
              </a:rPr>
              <a:t> leaf-</a:t>
            </a:r>
            <a:r>
              <a:rPr dirty="0" sz="1100">
                <a:latin typeface="Calibri"/>
                <a:cs typeface="Calibri"/>
              </a:rPr>
              <a:t>applied </a:t>
            </a:r>
            <a:r>
              <a:rPr dirty="0" sz="1100" spc="-10">
                <a:latin typeface="Calibri"/>
                <a:cs typeface="Calibri"/>
              </a:rPr>
              <a:t>solution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800">
              <a:latin typeface="Calibri"/>
              <a:cs typeface="Calibri"/>
            </a:endParaRPr>
          </a:p>
          <a:p>
            <a:pPr marL="12700" marR="5080">
              <a:lnSpc>
                <a:spcPct val="116900"/>
              </a:lnSpc>
            </a:pPr>
            <a:r>
              <a:rPr dirty="0" sz="1100">
                <a:latin typeface="Calibri"/>
                <a:cs typeface="Calibri"/>
              </a:rPr>
              <a:t>This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fact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causes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farmers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shift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either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organic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fertilizers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or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inorganic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fertilizers.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[9]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reported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that </a:t>
            </a:r>
            <a:r>
              <a:rPr dirty="0" sz="1100">
                <a:latin typeface="Calibri"/>
                <a:cs typeface="Calibri"/>
              </a:rPr>
              <a:t>organic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fertilizer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increases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cation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exchange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capacity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soil.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Aside from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its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ability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supply </a:t>
            </a:r>
            <a:r>
              <a:rPr dirty="0" sz="1100">
                <a:latin typeface="Calibri"/>
                <a:cs typeface="Calibri"/>
              </a:rPr>
              <a:t>nutrients,</a:t>
            </a:r>
            <a:r>
              <a:rPr dirty="0" sz="1100" spc="-4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organic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fertilizers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are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also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capable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improving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physical,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chemical,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biological </a:t>
            </a:r>
            <a:r>
              <a:rPr dirty="0" sz="1100">
                <a:latin typeface="Calibri"/>
                <a:cs typeface="Calibri"/>
              </a:rPr>
              <a:t>properties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soil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which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could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significantly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improve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growth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development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plants.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[37]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pointed </a:t>
            </a:r>
            <a:r>
              <a:rPr dirty="0" sz="1100">
                <a:latin typeface="Calibri"/>
                <a:cs typeface="Calibri"/>
              </a:rPr>
              <a:t>out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that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organic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matter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excellent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source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plant-</a:t>
            </a:r>
            <a:r>
              <a:rPr dirty="0" sz="1100">
                <a:latin typeface="Calibri"/>
                <a:cs typeface="Calibri"/>
              </a:rPr>
              <a:t>available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nutrients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their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addition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soil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could </a:t>
            </a:r>
            <a:r>
              <a:rPr dirty="0" sz="1100">
                <a:latin typeface="Calibri"/>
                <a:cs typeface="Calibri"/>
              </a:rPr>
              <a:t>maintain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high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microbial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populations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activities.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902004" y="8544255"/>
            <a:ext cx="4524375" cy="422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>
                <a:solidFill>
                  <a:srgbClr val="622322"/>
                </a:solidFill>
                <a:latin typeface="Cambria"/>
                <a:cs typeface="Cambria"/>
              </a:rPr>
              <a:t>3.Organic</a:t>
            </a:r>
            <a:r>
              <a:rPr dirty="0" sz="2600" spc="110">
                <a:solidFill>
                  <a:srgbClr val="622322"/>
                </a:solidFill>
                <a:latin typeface="Cambria"/>
                <a:cs typeface="Cambria"/>
              </a:rPr>
              <a:t> </a:t>
            </a:r>
            <a:r>
              <a:rPr dirty="0" sz="2600">
                <a:solidFill>
                  <a:srgbClr val="622322"/>
                </a:solidFill>
                <a:latin typeface="Cambria"/>
                <a:cs typeface="Cambria"/>
              </a:rPr>
              <a:t>Fertilizer</a:t>
            </a:r>
            <a:r>
              <a:rPr dirty="0" sz="2600" spc="125">
                <a:solidFill>
                  <a:srgbClr val="622322"/>
                </a:solidFill>
                <a:latin typeface="Cambria"/>
                <a:cs typeface="Cambria"/>
              </a:rPr>
              <a:t> </a:t>
            </a:r>
            <a:r>
              <a:rPr dirty="0" sz="2600" spc="-10">
                <a:solidFill>
                  <a:srgbClr val="622322"/>
                </a:solidFill>
                <a:latin typeface="Cambria"/>
                <a:cs typeface="Cambria"/>
              </a:rPr>
              <a:t>Application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896416" y="9011106"/>
            <a:ext cx="5981065" cy="12700"/>
          </a:xfrm>
          <a:custGeom>
            <a:avLst/>
            <a:gdLst/>
            <a:ahLst/>
            <a:cxnLst/>
            <a:rect l="l" t="t" r="r" b="b"/>
            <a:pathLst>
              <a:path w="5981065" h="12700">
                <a:moveTo>
                  <a:pt x="5981065" y="0"/>
                </a:moveTo>
                <a:lnTo>
                  <a:pt x="0" y="0"/>
                </a:lnTo>
                <a:lnTo>
                  <a:pt x="0" y="12192"/>
                </a:lnTo>
                <a:lnTo>
                  <a:pt x="5981065" y="12192"/>
                </a:lnTo>
                <a:lnTo>
                  <a:pt x="5981065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02004" y="865988"/>
            <a:ext cx="5966460" cy="2506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8415">
              <a:lnSpc>
                <a:spcPct val="117300"/>
              </a:lnSpc>
              <a:spcBef>
                <a:spcPts val="95"/>
              </a:spcBef>
            </a:pPr>
            <a:r>
              <a:rPr dirty="0" sz="1100">
                <a:latin typeface="Calibri"/>
                <a:cs typeface="Calibri"/>
              </a:rPr>
              <a:t>Vermicompost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is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worm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castings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or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digested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excretions,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largely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used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by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gardeners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landscapers </a:t>
            </a:r>
            <a:r>
              <a:rPr dirty="0" sz="1100">
                <a:latin typeface="Calibri"/>
                <a:cs typeface="Calibri"/>
              </a:rPr>
              <a:t>as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soil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amendment.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These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castings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originate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from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organic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materials,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which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worms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feed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on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[42].</a:t>
            </a:r>
            <a:endParaRPr sz="1100">
              <a:latin typeface="Calibri"/>
              <a:cs typeface="Calibri"/>
            </a:endParaRPr>
          </a:p>
          <a:p>
            <a:pPr marL="12700" marR="10795">
              <a:lnSpc>
                <a:spcPts val="1550"/>
              </a:lnSpc>
              <a:spcBef>
                <a:spcPts val="80"/>
              </a:spcBef>
            </a:pPr>
            <a:r>
              <a:rPr dirty="0" sz="1100">
                <a:latin typeface="Calibri"/>
                <a:cs typeface="Calibri"/>
              </a:rPr>
              <a:t>Once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ingested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organic</a:t>
            </a:r>
            <a:r>
              <a:rPr dirty="0" sz="1100" spc="-4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material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undergoes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enzymatic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digestion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along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with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several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other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processes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to </a:t>
            </a:r>
            <a:r>
              <a:rPr dirty="0" sz="1100">
                <a:latin typeface="Calibri"/>
                <a:cs typeface="Calibri"/>
              </a:rPr>
              <a:t>ultimately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create a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casting.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Vermicompost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contains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many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plant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available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nutrients,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10">
                <a:latin typeface="Calibri"/>
                <a:cs typeface="Calibri"/>
              </a:rPr>
              <a:t> research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ts val="1540"/>
              </a:lnSpc>
            </a:pPr>
            <a:r>
              <a:rPr dirty="0" sz="1100">
                <a:latin typeface="Calibri"/>
                <a:cs typeface="Calibri"/>
              </a:rPr>
              <a:t>indicates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castings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improve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soil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structure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by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enhancing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soil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porosity,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aeration,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moisture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holding </a:t>
            </a:r>
            <a:r>
              <a:rPr dirty="0" sz="1100">
                <a:latin typeface="Calibri"/>
                <a:cs typeface="Calibri"/>
              </a:rPr>
              <a:t>capacity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resulting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enhanced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plant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growth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[42],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[6],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[20],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[18].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Aging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vermicompost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has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been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studied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100">
                <a:latin typeface="Calibri"/>
                <a:cs typeface="Calibri"/>
              </a:rPr>
              <a:t>focusing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on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microbiological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or </a:t>
            </a:r>
            <a:r>
              <a:rPr dirty="0" sz="1100" spc="-10">
                <a:latin typeface="Calibri"/>
                <a:cs typeface="Calibri"/>
              </a:rPr>
              <a:t>physical/chemical </a:t>
            </a:r>
            <a:r>
              <a:rPr dirty="0" sz="1100">
                <a:latin typeface="Calibri"/>
                <a:cs typeface="Calibri"/>
              </a:rPr>
              <a:t>changes for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up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 60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days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 aging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[2],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[21], </a:t>
            </a:r>
            <a:r>
              <a:rPr dirty="0" sz="1100" spc="-10">
                <a:latin typeface="Calibri"/>
                <a:cs typeface="Calibri"/>
              </a:rPr>
              <a:t>[36].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800">
              <a:latin typeface="Calibri"/>
              <a:cs typeface="Calibri"/>
            </a:endParaRPr>
          </a:p>
          <a:p>
            <a:pPr marL="12700" marR="92710" indent="190500">
              <a:lnSpc>
                <a:spcPct val="117100"/>
              </a:lnSpc>
            </a:pPr>
            <a:r>
              <a:rPr dirty="0" sz="1100">
                <a:latin typeface="Calibri"/>
                <a:cs typeface="Calibri"/>
              </a:rPr>
              <a:t>Also,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farm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soils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applied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with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vermicompost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had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significantly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greater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microbial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biomass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than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25">
                <a:latin typeface="Calibri"/>
                <a:cs typeface="Calibri"/>
              </a:rPr>
              <a:t> one </a:t>
            </a:r>
            <a:r>
              <a:rPr dirty="0" sz="1100">
                <a:latin typeface="Calibri"/>
                <a:cs typeface="Calibri"/>
              </a:rPr>
              <a:t>applied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with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inorganic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fertilizers.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This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is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due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fact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that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vermicompost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contains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several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plant </a:t>
            </a:r>
            <a:r>
              <a:rPr dirty="0" sz="1100">
                <a:latin typeface="Calibri"/>
                <a:cs typeface="Calibri"/>
              </a:rPr>
              <a:t>available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nutrients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[20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]and</a:t>
            </a:r>
            <a:r>
              <a:rPr dirty="0" sz="1100" spc="-4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[18].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addition,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research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revealed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that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vermicompost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improves</a:t>
            </a:r>
            <a:r>
              <a:rPr dirty="0" sz="1100" spc="-20">
                <a:latin typeface="Calibri"/>
                <a:cs typeface="Calibri"/>
              </a:rPr>
              <a:t> soil </a:t>
            </a:r>
            <a:r>
              <a:rPr dirty="0" sz="1100">
                <a:latin typeface="Calibri"/>
                <a:cs typeface="Calibri"/>
              </a:rPr>
              <a:t>structure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resulting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enhanced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plant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growth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[42],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[6].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use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vermicompost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food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production </a:t>
            </a:r>
            <a:r>
              <a:rPr dirty="0" sz="1100">
                <a:latin typeface="Calibri"/>
                <a:cs typeface="Calibri"/>
              </a:rPr>
              <a:t>showed</a:t>
            </a:r>
            <a:r>
              <a:rPr dirty="0" sz="1100" spc="-4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that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growth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yield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both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display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surprising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increase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production.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902004" y="8385809"/>
            <a:ext cx="307530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365F91"/>
                </a:solidFill>
                <a:latin typeface="Cambria"/>
                <a:cs typeface="Cambria"/>
              </a:rPr>
              <a:t>FINDING</a:t>
            </a:r>
            <a:r>
              <a:rPr dirty="0" sz="2000" spc="-30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365F91"/>
                </a:solidFill>
                <a:latin typeface="Cambria"/>
                <a:cs typeface="Cambria"/>
              </a:rPr>
              <a:t>FOR</a:t>
            </a:r>
            <a:r>
              <a:rPr dirty="0" sz="2000" spc="-25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2000" spc="-10" b="1">
                <a:solidFill>
                  <a:srgbClr val="365F91"/>
                </a:solidFill>
                <a:latin typeface="Cambria"/>
                <a:cs typeface="Cambria"/>
              </a:rPr>
              <a:t>EVALUATIN: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896416" y="8753550"/>
            <a:ext cx="5981065" cy="169545"/>
          </a:xfrm>
          <a:custGeom>
            <a:avLst/>
            <a:gdLst/>
            <a:ahLst/>
            <a:cxnLst/>
            <a:rect l="l" t="t" r="r" b="b"/>
            <a:pathLst>
              <a:path w="5981065" h="169545">
                <a:moveTo>
                  <a:pt x="5981065" y="0"/>
                </a:moveTo>
                <a:lnTo>
                  <a:pt x="0" y="0"/>
                </a:lnTo>
                <a:lnTo>
                  <a:pt x="0" y="169164"/>
                </a:lnTo>
                <a:lnTo>
                  <a:pt x="5981065" y="169164"/>
                </a:lnTo>
                <a:lnTo>
                  <a:pt x="5981065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902004" y="8902395"/>
            <a:ext cx="592455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percentage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content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common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nutrient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ofconcern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invariably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known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 each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fertilizer.tion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5406" y="4443952"/>
            <a:ext cx="912385" cy="1268801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984605" y="4975047"/>
            <a:ext cx="852169" cy="1485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10">
                <a:solidFill>
                  <a:srgbClr val="FFFFFF"/>
                </a:solidFill>
                <a:latin typeface="Calibri"/>
                <a:cs typeface="Calibri"/>
              </a:rPr>
              <a:t>0RGANICFERTILIZER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8507" y="4430267"/>
            <a:ext cx="4746498" cy="919734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902004" y="3637000"/>
            <a:ext cx="5122545" cy="13131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2500"/>
              </a:lnSpc>
              <a:spcBef>
                <a:spcPts val="100"/>
              </a:spcBef>
            </a:pPr>
            <a:r>
              <a:rPr dirty="0" sz="2000" b="1">
                <a:solidFill>
                  <a:srgbClr val="622322"/>
                </a:solidFill>
                <a:latin typeface="Cambria"/>
                <a:cs typeface="Cambria"/>
              </a:rPr>
              <a:t>TYPES</a:t>
            </a:r>
            <a:r>
              <a:rPr dirty="0" sz="2000" spc="-25" b="1">
                <a:solidFill>
                  <a:srgbClr val="622322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622322"/>
                </a:solidFill>
                <a:latin typeface="Cambria"/>
                <a:cs typeface="Cambria"/>
              </a:rPr>
              <a:t>OF</a:t>
            </a:r>
            <a:r>
              <a:rPr dirty="0" sz="2000" spc="-35" b="1">
                <a:solidFill>
                  <a:srgbClr val="622322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622322"/>
                </a:solidFill>
                <a:latin typeface="Cambria"/>
                <a:cs typeface="Cambria"/>
              </a:rPr>
              <a:t>FERTILIZERS</a:t>
            </a:r>
            <a:r>
              <a:rPr dirty="0" sz="2000" spc="-20" b="1">
                <a:solidFill>
                  <a:srgbClr val="622322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622322"/>
                </a:solidFill>
                <a:latin typeface="Cambria"/>
                <a:cs typeface="Cambria"/>
              </a:rPr>
              <a:t>USED</a:t>
            </a:r>
            <a:r>
              <a:rPr dirty="0" sz="2000" spc="-30" b="1">
                <a:solidFill>
                  <a:srgbClr val="622322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622322"/>
                </a:solidFill>
                <a:latin typeface="Cambria"/>
                <a:cs typeface="Cambria"/>
              </a:rPr>
              <a:t>HERE</a:t>
            </a:r>
            <a:r>
              <a:rPr dirty="0" sz="2000" spc="-20" b="1">
                <a:solidFill>
                  <a:srgbClr val="622322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622322"/>
                </a:solidFill>
                <a:latin typeface="Cambria"/>
                <a:cs typeface="Cambria"/>
              </a:rPr>
              <a:t>AND</a:t>
            </a:r>
            <a:r>
              <a:rPr dirty="0" sz="2000" spc="-10" b="1">
                <a:solidFill>
                  <a:srgbClr val="622322"/>
                </a:solidFill>
                <a:latin typeface="Cambria"/>
                <a:cs typeface="Cambria"/>
              </a:rPr>
              <a:t> </a:t>
            </a:r>
            <a:r>
              <a:rPr dirty="0" sz="2000" spc="-25" b="1">
                <a:solidFill>
                  <a:srgbClr val="622322"/>
                </a:solidFill>
                <a:latin typeface="Cambria"/>
                <a:cs typeface="Cambria"/>
              </a:rPr>
              <a:t>ITS </a:t>
            </a:r>
            <a:r>
              <a:rPr dirty="0" sz="2000" spc="-10" b="1">
                <a:solidFill>
                  <a:srgbClr val="622322"/>
                </a:solidFill>
                <a:latin typeface="Cambria"/>
                <a:cs typeface="Cambria"/>
              </a:rPr>
              <a:t>APPICATIONS:</a:t>
            </a:r>
            <a:endParaRPr sz="2000">
              <a:latin typeface="Cambria"/>
              <a:cs typeface="Cambria"/>
            </a:endParaRPr>
          </a:p>
          <a:p>
            <a:pPr marL="1142365" indent="-114935">
              <a:lnSpc>
                <a:spcPct val="100000"/>
              </a:lnSpc>
              <a:spcBef>
                <a:spcPts val="1265"/>
              </a:spcBef>
              <a:buChar char="•"/>
              <a:tabLst>
                <a:tab pos="1143000" algn="l"/>
              </a:tabLst>
            </a:pPr>
            <a:r>
              <a:rPr dirty="0" sz="1400">
                <a:latin typeface="Calibri"/>
                <a:cs typeface="Calibri"/>
              </a:rPr>
              <a:t>It</a:t>
            </a:r>
            <a:r>
              <a:rPr dirty="0" sz="1400" spc="3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improvessoil fertility</a:t>
            </a:r>
            <a:endParaRPr sz="1400">
              <a:latin typeface="Calibri"/>
              <a:cs typeface="Calibri"/>
            </a:endParaRPr>
          </a:p>
          <a:p>
            <a:pPr marL="1142365" indent="-114935">
              <a:lnSpc>
                <a:spcPct val="100000"/>
              </a:lnSpc>
              <a:spcBef>
                <a:spcPts val="110"/>
              </a:spcBef>
              <a:buChar char="•"/>
              <a:tabLst>
                <a:tab pos="1143000" algn="l"/>
              </a:tabLst>
            </a:pPr>
            <a:r>
              <a:rPr dirty="0" sz="1400">
                <a:latin typeface="Calibri"/>
                <a:cs typeface="Calibri"/>
              </a:rPr>
              <a:t>no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polutins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for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soil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917954" y="4938725"/>
            <a:ext cx="248348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0" indent="-114300">
              <a:lnSpc>
                <a:spcPct val="100000"/>
              </a:lnSpc>
              <a:spcBef>
                <a:spcPts val="105"/>
              </a:spcBef>
              <a:buChar char="•"/>
              <a:tabLst>
                <a:tab pos="127000" algn="l"/>
              </a:tabLst>
            </a:pPr>
            <a:r>
              <a:rPr dirty="0" sz="1400" spc="-10">
                <a:latin typeface="Calibri"/>
                <a:cs typeface="Calibri"/>
              </a:rPr>
              <a:t>improve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rganic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matter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in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the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soil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0308" y="5423915"/>
            <a:ext cx="938034" cy="1309877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1156817" y="5864453"/>
            <a:ext cx="508000" cy="336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209" marR="5080" indent="-17145">
              <a:lnSpc>
                <a:spcPct val="127499"/>
              </a:lnSpc>
              <a:spcBef>
                <a:spcPts val="100"/>
              </a:spcBef>
            </a:pPr>
            <a:r>
              <a:rPr dirty="0" sz="800" spc="-10">
                <a:solidFill>
                  <a:srgbClr val="FFFFFF"/>
                </a:solidFill>
                <a:latin typeface="Calibri"/>
                <a:cs typeface="Calibri"/>
              </a:rPr>
              <a:t>INORGANIC</a:t>
            </a:r>
            <a:r>
              <a:rPr dirty="0" sz="800" spc="2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Calibri"/>
                <a:cs typeface="Calibri"/>
              </a:rPr>
              <a:t>FERTILIZER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78507" y="5433059"/>
            <a:ext cx="4746498" cy="915162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1917954" y="5695289"/>
            <a:ext cx="4102735" cy="48260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0" indent="-114300">
              <a:lnSpc>
                <a:spcPct val="100000"/>
              </a:lnSpc>
              <a:spcBef>
                <a:spcPts val="219"/>
              </a:spcBef>
              <a:buChar char="•"/>
              <a:tabLst>
                <a:tab pos="127000" algn="l"/>
              </a:tabLst>
            </a:pPr>
            <a:r>
              <a:rPr dirty="0" sz="1400">
                <a:latin typeface="Calibri"/>
                <a:cs typeface="Calibri"/>
              </a:rPr>
              <a:t>it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contains</a:t>
            </a:r>
            <a:r>
              <a:rPr dirty="0" sz="1400" spc="254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all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neceesary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nutrients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thatare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ready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to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25">
                <a:latin typeface="Calibri"/>
                <a:cs typeface="Calibri"/>
              </a:rPr>
              <a:t>use</a:t>
            </a:r>
            <a:endParaRPr sz="1400">
              <a:latin typeface="Calibri"/>
              <a:cs typeface="Calibri"/>
            </a:endParaRPr>
          </a:p>
          <a:p>
            <a:pPr marL="127000" indent="-114300">
              <a:lnSpc>
                <a:spcPct val="100000"/>
              </a:lnSpc>
              <a:spcBef>
                <a:spcPts val="120"/>
              </a:spcBef>
              <a:buChar char="•"/>
              <a:tabLst>
                <a:tab pos="127000" algn="l"/>
              </a:tabLst>
            </a:pPr>
            <a:r>
              <a:rPr dirty="0" sz="1400">
                <a:latin typeface="Calibri"/>
                <a:cs typeface="Calibri"/>
              </a:rPr>
              <a:t>good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for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rapid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growth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for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plants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40308" y="6423659"/>
            <a:ext cx="938034" cy="1309877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1173886" y="6863943"/>
            <a:ext cx="475615" cy="336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76200">
              <a:lnSpc>
                <a:spcPct val="127499"/>
              </a:lnSpc>
              <a:spcBef>
                <a:spcPts val="100"/>
              </a:spcBef>
            </a:pPr>
            <a:r>
              <a:rPr dirty="0" sz="800" spc="-10">
                <a:solidFill>
                  <a:srgbClr val="FFFFFF"/>
                </a:solidFill>
                <a:latin typeface="Calibri"/>
                <a:cs typeface="Calibri"/>
              </a:rPr>
              <a:t>FOLIAR</a:t>
            </a:r>
            <a:r>
              <a:rPr dirty="0" sz="800" spc="2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Calibri"/>
                <a:cs typeface="Calibri"/>
              </a:rPr>
              <a:t>FERTILIZER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78507" y="6432803"/>
            <a:ext cx="4746498" cy="878586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1917954" y="6583146"/>
            <a:ext cx="2499360" cy="480059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0" indent="-114300">
              <a:lnSpc>
                <a:spcPct val="100000"/>
              </a:lnSpc>
              <a:spcBef>
                <a:spcPts val="204"/>
              </a:spcBef>
              <a:buChar char="•"/>
              <a:tabLst>
                <a:tab pos="127000" algn="l"/>
              </a:tabLst>
            </a:pPr>
            <a:r>
              <a:rPr dirty="0" sz="1400">
                <a:latin typeface="Calibri"/>
                <a:cs typeface="Calibri"/>
              </a:rPr>
              <a:t>it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feeds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plants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more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efficiently</a:t>
            </a:r>
            <a:endParaRPr sz="1400">
              <a:latin typeface="Calibri"/>
              <a:cs typeface="Calibri"/>
            </a:endParaRPr>
          </a:p>
          <a:p>
            <a:pPr marL="127000" indent="-114300">
              <a:lnSpc>
                <a:spcPct val="100000"/>
              </a:lnSpc>
              <a:spcBef>
                <a:spcPts val="110"/>
              </a:spcBef>
              <a:buChar char="•"/>
              <a:tabLst>
                <a:tab pos="127000" algn="l"/>
              </a:tabLst>
            </a:pPr>
            <a:r>
              <a:rPr dirty="0" sz="1400">
                <a:latin typeface="Calibri"/>
                <a:cs typeface="Calibri"/>
              </a:rPr>
              <a:t>it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eliminates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commn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deficiencies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02004" y="865988"/>
            <a:ext cx="5826125" cy="741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7300"/>
              </a:lnSpc>
              <a:spcBef>
                <a:spcPts val="95"/>
              </a:spcBef>
            </a:pPr>
            <a:r>
              <a:rPr dirty="0" sz="1100">
                <a:latin typeface="Calibri"/>
                <a:cs typeface="Calibri"/>
              </a:rPr>
              <a:t>As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result,application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can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express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on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basis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as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quanties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nutrient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insteat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quantinities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of </a:t>
            </a:r>
            <a:r>
              <a:rPr dirty="0" sz="1100" spc="-10">
                <a:latin typeface="Calibri"/>
                <a:cs typeface="Calibri"/>
              </a:rPr>
              <a:t>fertilizer.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paper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tells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application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fertilizer.it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is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very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useful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this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project.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902004" y="2555494"/>
            <a:ext cx="171005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 b="1">
                <a:solidFill>
                  <a:srgbClr val="365F91"/>
                </a:solidFill>
                <a:latin typeface="Cambria"/>
                <a:cs typeface="Cambria"/>
              </a:rPr>
              <a:t>ADVANTAGES: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345438" y="3226435"/>
            <a:ext cx="3006725" cy="8401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Calibri"/>
                <a:cs typeface="Calibri"/>
              </a:rPr>
              <a:t>Fertilizer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have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al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nutrients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required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plans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grouth.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100">
                <a:latin typeface="Calibri"/>
                <a:cs typeface="Calibri"/>
              </a:rPr>
              <a:t>It’s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easiy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available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market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00">
              <a:latin typeface="Calibri"/>
              <a:cs typeface="Calibri"/>
            </a:endParaRPr>
          </a:p>
          <a:p>
            <a:pPr marL="44450">
              <a:lnSpc>
                <a:spcPct val="100000"/>
              </a:lnSpc>
            </a:pPr>
            <a:r>
              <a:rPr dirty="0" sz="1100">
                <a:latin typeface="Calibri"/>
                <a:cs typeface="Calibri"/>
              </a:rPr>
              <a:t>Haily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needed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large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prodection.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902004" y="4367910"/>
            <a:ext cx="197866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 b="1">
                <a:solidFill>
                  <a:srgbClr val="365F91"/>
                </a:solidFill>
                <a:latin typeface="Cambria"/>
                <a:cs typeface="Cambria"/>
              </a:rPr>
              <a:t>DISADVANTAGE: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471930" y="5363336"/>
            <a:ext cx="2396490" cy="8401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7493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Calibri"/>
                <a:cs typeface="Calibri"/>
              </a:rPr>
              <a:t>Over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fertilization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can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damage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plants.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Calibri"/>
              <a:cs typeface="Calibri"/>
            </a:endParaRPr>
          </a:p>
          <a:p>
            <a:pPr marL="44450">
              <a:lnSpc>
                <a:spcPct val="100000"/>
              </a:lnSpc>
            </a:pPr>
            <a:r>
              <a:rPr dirty="0" sz="1100">
                <a:latin typeface="Calibri"/>
                <a:cs typeface="Calibri"/>
              </a:rPr>
              <a:t>It’s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toxic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can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harm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humens.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100">
                <a:latin typeface="Calibri"/>
                <a:cs typeface="Calibri"/>
              </a:rPr>
              <a:t>Longterm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use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redues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soil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qualities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902004" y="6504813"/>
            <a:ext cx="78740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 b="1">
                <a:solidFill>
                  <a:srgbClr val="365F91"/>
                </a:solidFill>
                <a:latin typeface="Cambria"/>
                <a:cs typeface="Cambria"/>
              </a:rPr>
              <a:t>S.NO:4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902004" y="7671054"/>
            <a:ext cx="133350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 b="1">
                <a:solidFill>
                  <a:srgbClr val="365F91"/>
                </a:solidFill>
                <a:latin typeface="Cambria"/>
                <a:cs typeface="Cambria"/>
              </a:rPr>
              <a:t>YEAR:2021</a:t>
            </a:r>
            <a:endParaRPr sz="2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02004" y="888237"/>
            <a:ext cx="493395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365F91"/>
                </a:solidFill>
                <a:latin typeface="Cambria"/>
                <a:cs typeface="Cambria"/>
              </a:rPr>
              <a:t>AUTHOR</a:t>
            </a:r>
            <a:r>
              <a:rPr dirty="0" sz="2000" spc="-30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2000" spc="-10" b="1">
                <a:solidFill>
                  <a:srgbClr val="365F91"/>
                </a:solidFill>
                <a:latin typeface="Cambria"/>
                <a:cs typeface="Cambria"/>
              </a:rPr>
              <a:t>NAME:</a:t>
            </a:r>
            <a:r>
              <a:rPr dirty="0" sz="2000" spc="-120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400" b="1">
                <a:solidFill>
                  <a:srgbClr val="974705"/>
                </a:solidFill>
                <a:latin typeface="Cambria"/>
                <a:cs typeface="Cambria"/>
              </a:rPr>
              <a:t>Dr.P.</a:t>
            </a:r>
            <a:r>
              <a:rPr dirty="0" sz="1400" spc="-10" b="1">
                <a:solidFill>
                  <a:srgbClr val="974705"/>
                </a:solidFill>
                <a:latin typeface="Cambria"/>
                <a:cs typeface="Cambria"/>
              </a:rPr>
              <a:t> </a:t>
            </a:r>
            <a:r>
              <a:rPr dirty="0" sz="1400" b="1">
                <a:solidFill>
                  <a:srgbClr val="974705"/>
                </a:solidFill>
                <a:latin typeface="Cambria"/>
                <a:cs typeface="Cambria"/>
              </a:rPr>
              <a:t>Pandi</a:t>
            </a:r>
            <a:r>
              <a:rPr dirty="0" sz="1400" spc="-10" b="1">
                <a:solidFill>
                  <a:srgbClr val="974705"/>
                </a:solidFill>
                <a:latin typeface="Cambria"/>
                <a:cs typeface="Cambria"/>
              </a:rPr>
              <a:t> </a:t>
            </a:r>
            <a:r>
              <a:rPr dirty="0" sz="1400" b="1">
                <a:solidFill>
                  <a:srgbClr val="974705"/>
                </a:solidFill>
                <a:latin typeface="Cambria"/>
                <a:cs typeface="Cambria"/>
              </a:rPr>
              <a:t>Selvi</a:t>
            </a:r>
            <a:r>
              <a:rPr dirty="0" sz="1400" spc="-15" b="1">
                <a:solidFill>
                  <a:srgbClr val="974705"/>
                </a:solidFill>
                <a:latin typeface="Cambria"/>
                <a:cs typeface="Cambria"/>
              </a:rPr>
              <a:t> </a:t>
            </a:r>
            <a:r>
              <a:rPr dirty="0" sz="1400" b="1">
                <a:solidFill>
                  <a:srgbClr val="974705"/>
                </a:solidFill>
                <a:latin typeface="Cambria"/>
                <a:cs typeface="Cambria"/>
              </a:rPr>
              <a:t>[1]</a:t>
            </a:r>
            <a:r>
              <a:rPr dirty="0" sz="1400" spc="-10" b="1">
                <a:solidFill>
                  <a:srgbClr val="974705"/>
                </a:solidFill>
                <a:latin typeface="Cambria"/>
                <a:cs typeface="Cambria"/>
              </a:rPr>
              <a:t> </a:t>
            </a:r>
            <a:r>
              <a:rPr dirty="0" sz="1400" b="1">
                <a:solidFill>
                  <a:srgbClr val="974705"/>
                </a:solidFill>
                <a:latin typeface="Cambria"/>
                <a:cs typeface="Cambria"/>
              </a:rPr>
              <a:t>,</a:t>
            </a:r>
            <a:r>
              <a:rPr dirty="0" sz="1400" spc="-25" b="1">
                <a:solidFill>
                  <a:srgbClr val="974705"/>
                </a:solidFill>
                <a:latin typeface="Cambria"/>
                <a:cs typeface="Cambria"/>
              </a:rPr>
              <a:t> </a:t>
            </a:r>
            <a:r>
              <a:rPr dirty="0" sz="1400" b="1">
                <a:solidFill>
                  <a:srgbClr val="974705"/>
                </a:solidFill>
                <a:latin typeface="Cambria"/>
                <a:cs typeface="Cambria"/>
              </a:rPr>
              <a:t>P.</a:t>
            </a:r>
            <a:r>
              <a:rPr dirty="0" sz="1400" spc="-10" b="1">
                <a:solidFill>
                  <a:srgbClr val="974705"/>
                </a:solidFill>
                <a:latin typeface="Cambria"/>
                <a:cs typeface="Cambria"/>
              </a:rPr>
              <a:t> </a:t>
            </a:r>
            <a:r>
              <a:rPr dirty="0" sz="1400" b="1">
                <a:solidFill>
                  <a:srgbClr val="974705"/>
                </a:solidFill>
                <a:latin typeface="Cambria"/>
                <a:cs typeface="Cambria"/>
              </a:rPr>
              <a:t>Poornima</a:t>
            </a:r>
            <a:r>
              <a:rPr dirty="0" sz="1400" spc="-5" b="1">
                <a:solidFill>
                  <a:srgbClr val="974705"/>
                </a:solidFill>
                <a:latin typeface="Cambria"/>
                <a:cs typeface="Cambria"/>
              </a:rPr>
              <a:t> </a:t>
            </a:r>
            <a:r>
              <a:rPr dirty="0" sz="1400" spc="-25" b="1">
                <a:solidFill>
                  <a:srgbClr val="974705"/>
                </a:solidFill>
                <a:latin typeface="Cambria"/>
                <a:cs typeface="Cambria"/>
              </a:rPr>
              <a:t>[2]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902004" y="1997760"/>
            <a:ext cx="5964555" cy="643255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marL="12700" marR="5080">
              <a:lnSpc>
                <a:spcPct val="113500"/>
              </a:lnSpc>
              <a:spcBef>
                <a:spcPts val="235"/>
              </a:spcBef>
            </a:pPr>
            <a:r>
              <a:rPr dirty="0" sz="2000" b="1">
                <a:solidFill>
                  <a:srgbClr val="365F91"/>
                </a:solidFill>
                <a:latin typeface="Cambria"/>
                <a:cs typeface="Cambria"/>
              </a:rPr>
              <a:t>PROJECT</a:t>
            </a:r>
            <a:r>
              <a:rPr dirty="0" sz="2000" spc="-70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2000" spc="-10" b="1">
                <a:solidFill>
                  <a:srgbClr val="365F91"/>
                </a:solidFill>
                <a:latin typeface="Cambria"/>
                <a:cs typeface="Cambria"/>
              </a:rPr>
              <a:t>TITLE:</a:t>
            </a:r>
            <a:r>
              <a:rPr dirty="0" sz="2000" spc="-130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400" b="1">
                <a:solidFill>
                  <a:srgbClr val="974705"/>
                </a:solidFill>
                <a:latin typeface="Cambria"/>
                <a:cs typeface="Cambria"/>
              </a:rPr>
              <a:t>Soil</a:t>
            </a:r>
            <a:r>
              <a:rPr dirty="0" sz="1400" spc="-20" b="1">
                <a:solidFill>
                  <a:srgbClr val="974705"/>
                </a:solidFill>
                <a:latin typeface="Cambria"/>
                <a:cs typeface="Cambria"/>
              </a:rPr>
              <a:t> </a:t>
            </a:r>
            <a:r>
              <a:rPr dirty="0" sz="1400" b="1">
                <a:solidFill>
                  <a:srgbClr val="974705"/>
                </a:solidFill>
                <a:latin typeface="Cambria"/>
                <a:cs typeface="Cambria"/>
              </a:rPr>
              <a:t>Based</a:t>
            </a:r>
            <a:r>
              <a:rPr dirty="0" sz="1400" spc="-30" b="1">
                <a:solidFill>
                  <a:srgbClr val="974705"/>
                </a:solidFill>
                <a:latin typeface="Cambria"/>
                <a:cs typeface="Cambria"/>
              </a:rPr>
              <a:t> </a:t>
            </a:r>
            <a:r>
              <a:rPr dirty="0" sz="1400" b="1">
                <a:solidFill>
                  <a:srgbClr val="974705"/>
                </a:solidFill>
                <a:latin typeface="Cambria"/>
                <a:cs typeface="Cambria"/>
              </a:rPr>
              <a:t>Fertilizer</a:t>
            </a:r>
            <a:r>
              <a:rPr dirty="0" sz="1400" spc="-35" b="1">
                <a:solidFill>
                  <a:srgbClr val="974705"/>
                </a:solidFill>
                <a:latin typeface="Cambria"/>
                <a:cs typeface="Cambria"/>
              </a:rPr>
              <a:t> </a:t>
            </a:r>
            <a:r>
              <a:rPr dirty="0" sz="1400" b="1">
                <a:solidFill>
                  <a:srgbClr val="974705"/>
                </a:solidFill>
                <a:latin typeface="Cambria"/>
                <a:cs typeface="Cambria"/>
              </a:rPr>
              <a:t>Recommendation</a:t>
            </a:r>
            <a:r>
              <a:rPr dirty="0" sz="1400" spc="-30" b="1">
                <a:solidFill>
                  <a:srgbClr val="974705"/>
                </a:solidFill>
                <a:latin typeface="Cambria"/>
                <a:cs typeface="Cambria"/>
              </a:rPr>
              <a:t> </a:t>
            </a:r>
            <a:r>
              <a:rPr dirty="0" sz="1400" b="1">
                <a:solidFill>
                  <a:srgbClr val="974705"/>
                </a:solidFill>
                <a:latin typeface="Cambria"/>
                <a:cs typeface="Cambria"/>
              </a:rPr>
              <a:t>System</a:t>
            </a:r>
            <a:r>
              <a:rPr dirty="0" sz="1400" spc="-25" b="1">
                <a:solidFill>
                  <a:srgbClr val="974705"/>
                </a:solidFill>
                <a:latin typeface="Cambria"/>
                <a:cs typeface="Cambria"/>
              </a:rPr>
              <a:t> for </a:t>
            </a:r>
            <a:r>
              <a:rPr dirty="0" sz="1400" b="1">
                <a:solidFill>
                  <a:srgbClr val="974705"/>
                </a:solidFill>
                <a:latin typeface="Cambria"/>
                <a:cs typeface="Cambria"/>
              </a:rPr>
              <a:t>Crop</a:t>
            </a:r>
            <a:r>
              <a:rPr dirty="0" sz="1400" spc="-30" b="1">
                <a:solidFill>
                  <a:srgbClr val="974705"/>
                </a:solidFill>
                <a:latin typeface="Cambria"/>
                <a:cs typeface="Cambria"/>
              </a:rPr>
              <a:t> </a:t>
            </a:r>
            <a:r>
              <a:rPr dirty="0" sz="1400" b="1">
                <a:solidFill>
                  <a:srgbClr val="974705"/>
                </a:solidFill>
                <a:latin typeface="Cambria"/>
                <a:cs typeface="Cambria"/>
              </a:rPr>
              <a:t>Disease</a:t>
            </a:r>
            <a:r>
              <a:rPr dirty="0" sz="1400" spc="-30" b="1">
                <a:solidFill>
                  <a:srgbClr val="974705"/>
                </a:solidFill>
                <a:latin typeface="Cambria"/>
                <a:cs typeface="Cambria"/>
              </a:rPr>
              <a:t> </a:t>
            </a:r>
            <a:r>
              <a:rPr dirty="0" sz="1400" b="1">
                <a:solidFill>
                  <a:srgbClr val="974705"/>
                </a:solidFill>
                <a:latin typeface="Cambria"/>
                <a:cs typeface="Cambria"/>
              </a:rPr>
              <a:t>Prediction</a:t>
            </a:r>
            <a:r>
              <a:rPr dirty="0" sz="1400" spc="-30" b="1">
                <a:solidFill>
                  <a:srgbClr val="974705"/>
                </a:solidFill>
                <a:latin typeface="Cambria"/>
                <a:cs typeface="Cambria"/>
              </a:rPr>
              <a:t> </a:t>
            </a:r>
            <a:r>
              <a:rPr dirty="0" sz="1400" spc="-10" b="1">
                <a:solidFill>
                  <a:srgbClr val="974705"/>
                </a:solidFill>
                <a:latin typeface="Cambria"/>
                <a:cs typeface="Cambria"/>
              </a:rPr>
              <a:t>System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902004" y="3058924"/>
            <a:ext cx="5932805" cy="3171825"/>
          </a:xfrm>
          <a:prstGeom prst="rect">
            <a:avLst/>
          </a:prstGeom>
        </p:spPr>
        <p:txBody>
          <a:bodyPr wrap="square" lIns="0" tIns="920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dirty="0" sz="2000" spc="-10" b="1">
                <a:solidFill>
                  <a:srgbClr val="365F91"/>
                </a:solidFill>
                <a:latin typeface="Cambria"/>
                <a:cs typeface="Cambria"/>
              </a:rPr>
              <a:t>ABSRACT:</a:t>
            </a:r>
            <a:endParaRPr sz="2000">
              <a:latin typeface="Cambria"/>
              <a:cs typeface="Cambria"/>
            </a:endParaRPr>
          </a:p>
          <a:p>
            <a:pPr marL="12700" marR="5080" indent="728345">
              <a:lnSpc>
                <a:spcPct val="117000"/>
              </a:lnSpc>
              <a:spcBef>
                <a:spcPts val="125"/>
              </a:spcBef>
            </a:pPr>
            <a:r>
              <a:rPr dirty="0" sz="1100">
                <a:latin typeface="Calibri"/>
                <a:cs typeface="Calibri"/>
              </a:rPr>
              <a:t>Agriculture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is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main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aspect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economic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development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country.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Agriculture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is</a:t>
            </a:r>
            <a:r>
              <a:rPr dirty="0" sz="1100" spc="20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heart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life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most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Indians.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But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recent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days,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field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was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going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down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due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various</a:t>
            </a:r>
            <a:r>
              <a:rPr dirty="0" sz="1100" spc="-10">
                <a:latin typeface="Calibri"/>
                <a:cs typeface="Calibri"/>
              </a:rPr>
              <a:t> natural </a:t>
            </a:r>
            <a:r>
              <a:rPr dirty="0" sz="1100">
                <a:latin typeface="Calibri"/>
                <a:cs typeface="Calibri"/>
              </a:rPr>
              <a:t>calamities.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order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overcome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problem,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various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issues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this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field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need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addressed.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soil </a:t>
            </a:r>
            <a:r>
              <a:rPr dirty="0" sz="1100">
                <a:latin typeface="Calibri"/>
                <a:cs typeface="Calibri"/>
              </a:rPr>
              <a:t>type,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fertilizer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recommendation,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diseases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plants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leaves.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All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these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features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need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considered. </a:t>
            </a:r>
            <a:r>
              <a:rPr dirty="0" sz="1100">
                <a:latin typeface="Calibri"/>
                <a:cs typeface="Calibri"/>
              </a:rPr>
              <a:t>Our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proposed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system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was</a:t>
            </a:r>
            <a:r>
              <a:rPr dirty="0" sz="1100" spc="-4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organized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such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way,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analyze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soil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type,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diseases in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leaves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and </a:t>
            </a:r>
            <a:r>
              <a:rPr dirty="0" sz="1100">
                <a:latin typeface="Calibri"/>
                <a:cs typeface="Calibri"/>
              </a:rPr>
              <a:t>finally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recommend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appropriate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fertilizer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farmers,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that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may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great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help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them.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Plant </a:t>
            </a:r>
            <a:r>
              <a:rPr dirty="0" sz="1100">
                <a:latin typeface="Calibri"/>
                <a:cs typeface="Calibri"/>
              </a:rPr>
              <a:t>disease,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especially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on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leaves,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is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one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major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factors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that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reduce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yield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both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quality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and </a:t>
            </a:r>
            <a:r>
              <a:rPr dirty="0" sz="1100">
                <a:latin typeface="Calibri"/>
                <a:cs typeface="Calibri"/>
              </a:rPr>
              <a:t>quantity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food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crops.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Finding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leaf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disease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is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important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role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preserve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agriculture.</a:t>
            </a:r>
            <a:r>
              <a:rPr dirty="0" sz="1100" spc="-10">
                <a:latin typeface="Calibri"/>
                <a:cs typeface="Calibri"/>
              </a:rPr>
              <a:t> Smart </a:t>
            </a:r>
            <a:r>
              <a:rPr dirty="0" sz="1100">
                <a:latin typeface="Calibri"/>
                <a:cs typeface="Calibri"/>
              </a:rPr>
              <a:t>analysis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Comprehensive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prediction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model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agriculture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helps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farmer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yield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right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crop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at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the </a:t>
            </a:r>
            <a:r>
              <a:rPr dirty="0" sz="1100">
                <a:latin typeface="Calibri"/>
                <a:cs typeface="Calibri"/>
              </a:rPr>
              <a:t>right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time.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main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benefits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proposed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system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are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follows: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Yield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right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crop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at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right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time, </a:t>
            </a:r>
            <a:r>
              <a:rPr dirty="0" sz="1100">
                <a:latin typeface="Calibri"/>
                <a:cs typeface="Calibri"/>
              </a:rPr>
              <a:t>Balancing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crop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production,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control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plant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disease,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Economic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growth,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planning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reduce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crop </a:t>
            </a:r>
            <a:r>
              <a:rPr dirty="0" sz="1100">
                <a:latin typeface="Calibri"/>
                <a:cs typeface="Calibri"/>
              </a:rPr>
              <a:t>scarcity.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Hence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Detect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recognize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plant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diseases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recommend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fertilizer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it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is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necessary</a:t>
            </a:r>
            <a:r>
              <a:rPr dirty="0" sz="1100" spc="-25">
                <a:latin typeface="Calibri"/>
                <a:cs typeface="Calibri"/>
              </a:rPr>
              <a:t> to </a:t>
            </a:r>
            <a:r>
              <a:rPr dirty="0" sz="1100">
                <a:latin typeface="Calibri"/>
                <a:cs typeface="Calibri"/>
              </a:rPr>
              <a:t>provide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symptoms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identifying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disease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at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its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earliest.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.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Hence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authors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proposed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and </a:t>
            </a:r>
            <a:r>
              <a:rPr dirty="0" sz="1100">
                <a:latin typeface="Calibri"/>
                <a:cs typeface="Calibri"/>
              </a:rPr>
              <a:t>implemented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new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fertilizers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Recommendation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System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crop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disease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prediction.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902004" y="7596378"/>
            <a:ext cx="2676525" cy="8902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 b="1">
                <a:solidFill>
                  <a:srgbClr val="365F91"/>
                </a:solidFill>
                <a:latin typeface="Cambria"/>
                <a:cs typeface="Cambria"/>
              </a:rPr>
              <a:t>DESIGNMETHODOLGY:</a:t>
            </a:r>
            <a:endParaRPr sz="2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00">
              <a:latin typeface="Cambria"/>
              <a:cs typeface="Cambria"/>
            </a:endParaRPr>
          </a:p>
          <a:p>
            <a:pPr marL="1071245">
              <a:lnSpc>
                <a:spcPct val="100000"/>
              </a:lnSpc>
            </a:pPr>
            <a:r>
              <a:rPr dirty="0" sz="1400" spc="-10" b="1">
                <a:solidFill>
                  <a:srgbClr val="0D0D0D"/>
                </a:solidFill>
                <a:latin typeface="Cambria"/>
                <a:cs typeface="Cambria"/>
              </a:rPr>
              <a:t>INTRDUCTION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02004" y="894334"/>
            <a:ext cx="3001010" cy="6878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Calibri"/>
                <a:cs typeface="Calibri"/>
              </a:rPr>
              <a:t>India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agricultural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country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10">
                <a:latin typeface="Calibri"/>
                <a:cs typeface="Calibri"/>
              </a:rPr>
              <a:t> depends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92800"/>
              </a:lnSpc>
            </a:pPr>
            <a:r>
              <a:rPr dirty="0" sz="1100">
                <a:latin typeface="Calibri"/>
                <a:cs typeface="Calibri"/>
              </a:rPr>
              <a:t>on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agricultural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products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their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wellbeing.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is </a:t>
            </a:r>
            <a:r>
              <a:rPr dirty="0" sz="1100">
                <a:latin typeface="Calibri"/>
                <a:cs typeface="Calibri"/>
              </a:rPr>
              <a:t>agriculture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that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promotes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economic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growth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and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development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our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country.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But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recently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many </a:t>
            </a:r>
            <a:r>
              <a:rPr dirty="0" sz="1100">
                <a:latin typeface="Calibri"/>
                <a:cs typeface="Calibri"/>
              </a:rPr>
              <a:t>problems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have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been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faced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by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farmers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due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to </a:t>
            </a:r>
            <a:r>
              <a:rPr dirty="0" sz="1100">
                <a:latin typeface="Calibri"/>
                <a:cs typeface="Calibri"/>
              </a:rPr>
              <a:t>certain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natural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calamities.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Apart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from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these</a:t>
            </a:r>
            <a:r>
              <a:rPr dirty="0" sz="1100" spc="-20">
                <a:latin typeface="Calibri"/>
                <a:cs typeface="Calibri"/>
              </a:rPr>
              <a:t> major </a:t>
            </a:r>
            <a:r>
              <a:rPr dirty="0" sz="1100">
                <a:latin typeface="Calibri"/>
                <a:cs typeface="Calibri"/>
              </a:rPr>
              <a:t>calamities,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they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were also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lack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sufficient </a:t>
            </a:r>
            <a:r>
              <a:rPr dirty="0" sz="1100">
                <a:latin typeface="Calibri"/>
                <a:cs typeface="Calibri"/>
              </a:rPr>
              <a:t>knowledge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about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nutrients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present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their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soil.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characteristics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soil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type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vary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accordingly </a:t>
            </a:r>
            <a:r>
              <a:rPr dirty="0" sz="1100">
                <a:latin typeface="Calibri"/>
                <a:cs typeface="Calibri"/>
              </a:rPr>
              <a:t>based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on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its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nutritive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value.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Not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only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soil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type,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climatic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condition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usage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fertilizer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also </a:t>
            </a:r>
            <a:r>
              <a:rPr dirty="0" sz="1100">
                <a:latin typeface="Calibri"/>
                <a:cs typeface="Calibri"/>
              </a:rPr>
              <a:t>play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major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role.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Certain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varieties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crops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can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be </a:t>
            </a:r>
            <a:r>
              <a:rPr dirty="0" sz="1100">
                <a:latin typeface="Calibri"/>
                <a:cs typeface="Calibri"/>
              </a:rPr>
              <a:t>cultivated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based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on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climatic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condition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their </a:t>
            </a:r>
            <a:r>
              <a:rPr dirty="0" sz="1100">
                <a:latin typeface="Calibri"/>
                <a:cs typeface="Calibri"/>
              </a:rPr>
              <a:t>locality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accordingly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fertilizers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can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be </a:t>
            </a:r>
            <a:r>
              <a:rPr dirty="0" sz="1100">
                <a:latin typeface="Calibri"/>
                <a:cs typeface="Calibri"/>
              </a:rPr>
              <a:t>preferred.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certain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situation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usage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10">
                <a:latin typeface="Calibri"/>
                <a:cs typeface="Calibri"/>
              </a:rPr>
              <a:t> fertilizers </a:t>
            </a:r>
            <a:r>
              <a:rPr dirty="0" sz="1100">
                <a:latin typeface="Calibri"/>
                <a:cs typeface="Calibri"/>
              </a:rPr>
              <a:t>also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affects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cultivation.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Under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climatic </a:t>
            </a:r>
            <a:r>
              <a:rPr dirty="0" sz="1100">
                <a:latin typeface="Calibri"/>
                <a:cs typeface="Calibri"/>
              </a:rPr>
              <a:t>condition</a:t>
            </a:r>
            <a:r>
              <a:rPr dirty="0" sz="1100" spc="-4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cultivation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right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crop,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usage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of </a:t>
            </a:r>
            <a:r>
              <a:rPr dirty="0" sz="1100">
                <a:latin typeface="Calibri"/>
                <a:cs typeface="Calibri"/>
              </a:rPr>
              <a:t>right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fertilizer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soil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gives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better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yield.</a:t>
            </a:r>
            <a:endParaRPr sz="1100">
              <a:latin typeface="Calibri"/>
              <a:cs typeface="Calibri"/>
            </a:endParaRPr>
          </a:p>
          <a:p>
            <a:pPr marL="12700" marR="267335">
              <a:lnSpc>
                <a:spcPts val="3250"/>
              </a:lnSpc>
              <a:spcBef>
                <a:spcPts val="204"/>
              </a:spcBef>
            </a:pPr>
            <a:r>
              <a:rPr dirty="0" sz="1600" b="1">
                <a:latin typeface="Calibri"/>
                <a:cs typeface="Calibri"/>
              </a:rPr>
              <a:t>IT</a:t>
            </a:r>
            <a:r>
              <a:rPr dirty="0" sz="1600" spc="-4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HAS</a:t>
            </a:r>
            <a:r>
              <a:rPr dirty="0" sz="1600" spc="-3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THE</a:t>
            </a:r>
            <a:r>
              <a:rPr dirty="0" sz="1600" spc="-2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MAJOR</a:t>
            </a:r>
            <a:r>
              <a:rPr dirty="0" sz="1600" spc="-3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FOUR</a:t>
            </a:r>
            <a:r>
              <a:rPr dirty="0" sz="1600" spc="-30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STEPS: </a:t>
            </a:r>
            <a:r>
              <a:rPr dirty="0" sz="1600" b="1">
                <a:latin typeface="Calibri"/>
                <a:cs typeface="Calibri"/>
              </a:rPr>
              <a:t>THAT</a:t>
            </a:r>
            <a:r>
              <a:rPr dirty="0" sz="1600" spc="-50" b="1">
                <a:latin typeface="Calibri"/>
                <a:cs typeface="Calibri"/>
              </a:rPr>
              <a:t> </a:t>
            </a:r>
            <a:r>
              <a:rPr dirty="0" sz="1600" spc="-25" b="1">
                <a:latin typeface="Calibri"/>
                <a:cs typeface="Calibri"/>
              </a:rPr>
              <a:t>IS,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dirty="0" sz="1400" b="1">
                <a:solidFill>
                  <a:srgbClr val="933634"/>
                </a:solidFill>
                <a:latin typeface="Calibri"/>
                <a:cs typeface="Calibri"/>
              </a:rPr>
              <a:t>STEP1:IMPORTING</a:t>
            </a:r>
            <a:r>
              <a:rPr dirty="0" sz="1400" spc="-55" b="1">
                <a:solidFill>
                  <a:srgbClr val="933634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933634"/>
                </a:solidFill>
                <a:latin typeface="Calibri"/>
                <a:cs typeface="Calibri"/>
              </a:rPr>
              <a:t>THE</a:t>
            </a:r>
            <a:r>
              <a:rPr dirty="0" sz="1400" spc="-40" b="1">
                <a:solidFill>
                  <a:srgbClr val="933634"/>
                </a:solidFill>
                <a:latin typeface="Calibri"/>
                <a:cs typeface="Calibri"/>
              </a:rPr>
              <a:t> </a:t>
            </a:r>
            <a:r>
              <a:rPr dirty="0" sz="1400" spc="-20" b="1">
                <a:solidFill>
                  <a:srgbClr val="933634"/>
                </a:solidFill>
                <a:latin typeface="Calibri"/>
                <a:cs typeface="Calibri"/>
              </a:rPr>
              <a:t>DATA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902004" y="8234933"/>
            <a:ext cx="5934710" cy="713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data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this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case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was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linked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with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other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predicting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content,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soil,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fertilizer,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800">
              <a:latin typeface="Calibri"/>
              <a:cs typeface="Calibri"/>
            </a:endParaRPr>
          </a:p>
          <a:p>
            <a:pPr marL="12700" marR="5080">
              <a:lnSpc>
                <a:spcPct val="117200"/>
              </a:lnSpc>
              <a:spcBef>
                <a:spcPts val="5"/>
              </a:spcBef>
            </a:pPr>
            <a:r>
              <a:rPr dirty="0" sz="1100">
                <a:latin typeface="Calibri"/>
                <a:cs typeface="Calibri"/>
              </a:rPr>
              <a:t>finance/billing,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workflow,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etc.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Hence,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before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recording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data,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basic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information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regarding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soil </a:t>
            </a:r>
            <a:r>
              <a:rPr dirty="0" sz="1100">
                <a:latin typeface="Calibri"/>
                <a:cs typeface="Calibri"/>
              </a:rPr>
              <a:t>must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be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02004" y="894334"/>
            <a:ext cx="453961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Calibri"/>
                <a:cs typeface="Calibri"/>
              </a:rPr>
              <a:t>recorded.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user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then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register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his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personal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details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details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land.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902004" y="1540510"/>
            <a:ext cx="43942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latin typeface="Calibri"/>
                <a:cs typeface="Calibri"/>
              </a:rPr>
              <a:t>ADMIN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902004" y="2832861"/>
            <a:ext cx="1701164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Calibri"/>
                <a:cs typeface="Calibri"/>
              </a:rPr>
              <a:t>USERNAME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PASSWRD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IS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902004" y="3156331"/>
            <a:ext cx="36639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latin typeface="Calibri"/>
                <a:cs typeface="Calibri"/>
              </a:rPr>
              <a:t>VALID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544692" y="3156331"/>
            <a:ext cx="49149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latin typeface="Calibri"/>
                <a:cs typeface="Calibri"/>
              </a:rPr>
              <a:t>DISPLAY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430392" y="4448682"/>
            <a:ext cx="49149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10">
                <a:latin typeface="Calibri"/>
                <a:cs typeface="Calibri"/>
              </a:rPr>
              <a:t>DISPLAY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544692" y="5741288"/>
            <a:ext cx="56832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10">
                <a:latin typeface="Calibri"/>
                <a:cs typeface="Calibri"/>
              </a:rPr>
              <a:t>APPROVE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902004" y="7678673"/>
            <a:ext cx="1648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C0504D"/>
                </a:solidFill>
                <a:latin typeface="Calibri"/>
                <a:cs typeface="Calibri"/>
              </a:rPr>
              <a:t>Step</a:t>
            </a:r>
            <a:r>
              <a:rPr dirty="0" sz="1600" spc="-35">
                <a:solidFill>
                  <a:srgbClr val="C0504D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C0504D"/>
                </a:solidFill>
                <a:latin typeface="Calibri"/>
                <a:cs typeface="Calibri"/>
              </a:rPr>
              <a:t>2:</a:t>
            </a:r>
            <a:r>
              <a:rPr dirty="0" sz="1600" spc="-35">
                <a:solidFill>
                  <a:srgbClr val="C0504D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C0504D"/>
                </a:solidFill>
                <a:latin typeface="Calibri"/>
                <a:cs typeface="Calibri"/>
              </a:rPr>
              <a:t>Soil</a:t>
            </a:r>
            <a:r>
              <a:rPr dirty="0" sz="1600" spc="-30">
                <a:solidFill>
                  <a:srgbClr val="C0504D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C0504D"/>
                </a:solidFill>
                <a:latin typeface="Calibri"/>
                <a:cs typeface="Calibri"/>
              </a:rPr>
              <a:t>Analysis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02004" y="8049920"/>
            <a:ext cx="5846445" cy="5956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732790">
              <a:lnSpc>
                <a:spcPct val="116900"/>
              </a:lnSpc>
              <a:spcBef>
                <a:spcPts val="100"/>
              </a:spcBef>
            </a:pPr>
            <a:r>
              <a:rPr dirty="0" sz="1600">
                <a:latin typeface="Calibri"/>
                <a:cs typeface="Calibri"/>
              </a:rPr>
              <a:t>The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soil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test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report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will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be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analyzed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this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step.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The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nature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 spc="-25">
                <a:latin typeface="Calibri"/>
                <a:cs typeface="Calibri"/>
              </a:rPr>
              <a:t>of </a:t>
            </a:r>
            <a:r>
              <a:rPr dirty="0" sz="1600">
                <a:latin typeface="Calibri"/>
                <a:cs typeface="Calibri"/>
              </a:rPr>
              <a:t>the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soil,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nutrients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present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it,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will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spc="-25">
                <a:latin typeface="Calibri"/>
                <a:cs typeface="Calibri"/>
              </a:rPr>
              <a:t>be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968375" y="1988185"/>
            <a:ext cx="1263650" cy="673100"/>
            <a:chOff x="968375" y="1988185"/>
            <a:chExt cx="1263650" cy="673100"/>
          </a:xfrm>
        </p:grpSpPr>
        <p:sp>
          <p:nvSpPr>
            <p:cNvPr id="12" name="object 12" descr=""/>
            <p:cNvSpPr/>
            <p:nvPr/>
          </p:nvSpPr>
          <p:spPr>
            <a:xfrm>
              <a:off x="981075" y="2000885"/>
              <a:ext cx="1238250" cy="647700"/>
            </a:xfrm>
            <a:custGeom>
              <a:avLst/>
              <a:gdLst/>
              <a:ahLst/>
              <a:cxnLst/>
              <a:rect l="l" t="t" r="r" b="b"/>
              <a:pathLst>
                <a:path w="1238250" h="647700">
                  <a:moveTo>
                    <a:pt x="619125" y="0"/>
                  </a:moveTo>
                  <a:lnTo>
                    <a:pt x="555820" y="1672"/>
                  </a:lnTo>
                  <a:lnTo>
                    <a:pt x="494345" y="6581"/>
                  </a:lnTo>
                  <a:lnTo>
                    <a:pt x="435010" y="14563"/>
                  </a:lnTo>
                  <a:lnTo>
                    <a:pt x="378127" y="25455"/>
                  </a:lnTo>
                  <a:lnTo>
                    <a:pt x="324006" y="39095"/>
                  </a:lnTo>
                  <a:lnTo>
                    <a:pt x="272960" y="55319"/>
                  </a:lnTo>
                  <a:lnTo>
                    <a:pt x="225298" y="73964"/>
                  </a:lnTo>
                  <a:lnTo>
                    <a:pt x="181332" y="94869"/>
                  </a:lnTo>
                  <a:lnTo>
                    <a:pt x="141373" y="117868"/>
                  </a:lnTo>
                  <a:lnTo>
                    <a:pt x="105733" y="142800"/>
                  </a:lnTo>
                  <a:lnTo>
                    <a:pt x="74722" y="169502"/>
                  </a:lnTo>
                  <a:lnTo>
                    <a:pt x="48651" y="197810"/>
                  </a:lnTo>
                  <a:lnTo>
                    <a:pt x="12577" y="258594"/>
                  </a:lnTo>
                  <a:lnTo>
                    <a:pt x="0" y="323850"/>
                  </a:lnTo>
                  <a:lnTo>
                    <a:pt x="3196" y="356954"/>
                  </a:lnTo>
                  <a:lnTo>
                    <a:pt x="27833" y="420137"/>
                  </a:lnTo>
                  <a:lnTo>
                    <a:pt x="74722" y="478197"/>
                  </a:lnTo>
                  <a:lnTo>
                    <a:pt x="105733" y="504899"/>
                  </a:lnTo>
                  <a:lnTo>
                    <a:pt x="141373" y="529831"/>
                  </a:lnTo>
                  <a:lnTo>
                    <a:pt x="181332" y="552830"/>
                  </a:lnTo>
                  <a:lnTo>
                    <a:pt x="225298" y="573735"/>
                  </a:lnTo>
                  <a:lnTo>
                    <a:pt x="272960" y="592380"/>
                  </a:lnTo>
                  <a:lnTo>
                    <a:pt x="324006" y="608604"/>
                  </a:lnTo>
                  <a:lnTo>
                    <a:pt x="378127" y="622244"/>
                  </a:lnTo>
                  <a:lnTo>
                    <a:pt x="435010" y="633136"/>
                  </a:lnTo>
                  <a:lnTo>
                    <a:pt x="494345" y="641118"/>
                  </a:lnTo>
                  <a:lnTo>
                    <a:pt x="555820" y="646027"/>
                  </a:lnTo>
                  <a:lnTo>
                    <a:pt x="619125" y="647700"/>
                  </a:lnTo>
                  <a:lnTo>
                    <a:pt x="682439" y="646027"/>
                  </a:lnTo>
                  <a:lnTo>
                    <a:pt x="743922" y="641118"/>
                  </a:lnTo>
                  <a:lnTo>
                    <a:pt x="803262" y="633136"/>
                  </a:lnTo>
                  <a:lnTo>
                    <a:pt x="860149" y="622244"/>
                  </a:lnTo>
                  <a:lnTo>
                    <a:pt x="914271" y="608604"/>
                  </a:lnTo>
                  <a:lnTo>
                    <a:pt x="965317" y="592380"/>
                  </a:lnTo>
                  <a:lnTo>
                    <a:pt x="1012978" y="573735"/>
                  </a:lnTo>
                  <a:lnTo>
                    <a:pt x="1056941" y="552830"/>
                  </a:lnTo>
                  <a:lnTo>
                    <a:pt x="1096897" y="529831"/>
                  </a:lnTo>
                  <a:lnTo>
                    <a:pt x="1132533" y="504899"/>
                  </a:lnTo>
                  <a:lnTo>
                    <a:pt x="1163540" y="478197"/>
                  </a:lnTo>
                  <a:lnTo>
                    <a:pt x="1189607" y="449889"/>
                  </a:lnTo>
                  <a:lnTo>
                    <a:pt x="1225674" y="389105"/>
                  </a:lnTo>
                  <a:lnTo>
                    <a:pt x="1238250" y="323850"/>
                  </a:lnTo>
                  <a:lnTo>
                    <a:pt x="1235054" y="290745"/>
                  </a:lnTo>
                  <a:lnTo>
                    <a:pt x="1210422" y="227562"/>
                  </a:lnTo>
                  <a:lnTo>
                    <a:pt x="1163540" y="169502"/>
                  </a:lnTo>
                  <a:lnTo>
                    <a:pt x="1132533" y="142800"/>
                  </a:lnTo>
                  <a:lnTo>
                    <a:pt x="1096897" y="117868"/>
                  </a:lnTo>
                  <a:lnTo>
                    <a:pt x="1056941" y="94869"/>
                  </a:lnTo>
                  <a:lnTo>
                    <a:pt x="1012978" y="73964"/>
                  </a:lnTo>
                  <a:lnTo>
                    <a:pt x="965317" y="55319"/>
                  </a:lnTo>
                  <a:lnTo>
                    <a:pt x="914271" y="39095"/>
                  </a:lnTo>
                  <a:lnTo>
                    <a:pt x="860149" y="25455"/>
                  </a:lnTo>
                  <a:lnTo>
                    <a:pt x="803262" y="14563"/>
                  </a:lnTo>
                  <a:lnTo>
                    <a:pt x="743922" y="6581"/>
                  </a:lnTo>
                  <a:lnTo>
                    <a:pt x="682439" y="1672"/>
                  </a:lnTo>
                  <a:lnTo>
                    <a:pt x="61912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981075" y="2000885"/>
              <a:ext cx="1238250" cy="647700"/>
            </a:xfrm>
            <a:custGeom>
              <a:avLst/>
              <a:gdLst/>
              <a:ahLst/>
              <a:cxnLst/>
              <a:rect l="l" t="t" r="r" b="b"/>
              <a:pathLst>
                <a:path w="1238250" h="647700">
                  <a:moveTo>
                    <a:pt x="619125" y="0"/>
                  </a:moveTo>
                  <a:lnTo>
                    <a:pt x="555820" y="1672"/>
                  </a:lnTo>
                  <a:lnTo>
                    <a:pt x="494345" y="6581"/>
                  </a:lnTo>
                  <a:lnTo>
                    <a:pt x="435010" y="14563"/>
                  </a:lnTo>
                  <a:lnTo>
                    <a:pt x="378127" y="25455"/>
                  </a:lnTo>
                  <a:lnTo>
                    <a:pt x="324006" y="39095"/>
                  </a:lnTo>
                  <a:lnTo>
                    <a:pt x="272960" y="55319"/>
                  </a:lnTo>
                  <a:lnTo>
                    <a:pt x="225298" y="73964"/>
                  </a:lnTo>
                  <a:lnTo>
                    <a:pt x="181332" y="94869"/>
                  </a:lnTo>
                  <a:lnTo>
                    <a:pt x="141373" y="117868"/>
                  </a:lnTo>
                  <a:lnTo>
                    <a:pt x="105733" y="142800"/>
                  </a:lnTo>
                  <a:lnTo>
                    <a:pt x="74722" y="169502"/>
                  </a:lnTo>
                  <a:lnTo>
                    <a:pt x="48651" y="197810"/>
                  </a:lnTo>
                  <a:lnTo>
                    <a:pt x="12577" y="258594"/>
                  </a:lnTo>
                  <a:lnTo>
                    <a:pt x="0" y="323850"/>
                  </a:lnTo>
                  <a:lnTo>
                    <a:pt x="3196" y="356954"/>
                  </a:lnTo>
                  <a:lnTo>
                    <a:pt x="27833" y="420137"/>
                  </a:lnTo>
                  <a:lnTo>
                    <a:pt x="74722" y="478197"/>
                  </a:lnTo>
                  <a:lnTo>
                    <a:pt x="105733" y="504899"/>
                  </a:lnTo>
                  <a:lnTo>
                    <a:pt x="141373" y="529831"/>
                  </a:lnTo>
                  <a:lnTo>
                    <a:pt x="181332" y="552830"/>
                  </a:lnTo>
                  <a:lnTo>
                    <a:pt x="225298" y="573735"/>
                  </a:lnTo>
                  <a:lnTo>
                    <a:pt x="272960" y="592380"/>
                  </a:lnTo>
                  <a:lnTo>
                    <a:pt x="324006" y="608604"/>
                  </a:lnTo>
                  <a:lnTo>
                    <a:pt x="378127" y="622244"/>
                  </a:lnTo>
                  <a:lnTo>
                    <a:pt x="435010" y="633136"/>
                  </a:lnTo>
                  <a:lnTo>
                    <a:pt x="494345" y="641118"/>
                  </a:lnTo>
                  <a:lnTo>
                    <a:pt x="555820" y="646027"/>
                  </a:lnTo>
                  <a:lnTo>
                    <a:pt x="619125" y="647700"/>
                  </a:lnTo>
                  <a:lnTo>
                    <a:pt x="682439" y="646027"/>
                  </a:lnTo>
                  <a:lnTo>
                    <a:pt x="743922" y="641118"/>
                  </a:lnTo>
                  <a:lnTo>
                    <a:pt x="803262" y="633136"/>
                  </a:lnTo>
                  <a:lnTo>
                    <a:pt x="860149" y="622244"/>
                  </a:lnTo>
                  <a:lnTo>
                    <a:pt x="914271" y="608604"/>
                  </a:lnTo>
                  <a:lnTo>
                    <a:pt x="965317" y="592380"/>
                  </a:lnTo>
                  <a:lnTo>
                    <a:pt x="1012978" y="573735"/>
                  </a:lnTo>
                  <a:lnTo>
                    <a:pt x="1056941" y="552830"/>
                  </a:lnTo>
                  <a:lnTo>
                    <a:pt x="1096897" y="529831"/>
                  </a:lnTo>
                  <a:lnTo>
                    <a:pt x="1132533" y="504899"/>
                  </a:lnTo>
                  <a:lnTo>
                    <a:pt x="1163540" y="478197"/>
                  </a:lnTo>
                  <a:lnTo>
                    <a:pt x="1189607" y="449889"/>
                  </a:lnTo>
                  <a:lnTo>
                    <a:pt x="1225674" y="389105"/>
                  </a:lnTo>
                  <a:lnTo>
                    <a:pt x="1238250" y="323850"/>
                  </a:lnTo>
                  <a:lnTo>
                    <a:pt x="1235054" y="290745"/>
                  </a:lnTo>
                  <a:lnTo>
                    <a:pt x="1210422" y="227562"/>
                  </a:lnTo>
                  <a:lnTo>
                    <a:pt x="1163540" y="169502"/>
                  </a:lnTo>
                  <a:lnTo>
                    <a:pt x="1132533" y="142800"/>
                  </a:lnTo>
                  <a:lnTo>
                    <a:pt x="1096897" y="117868"/>
                  </a:lnTo>
                  <a:lnTo>
                    <a:pt x="1056941" y="94869"/>
                  </a:lnTo>
                  <a:lnTo>
                    <a:pt x="1012978" y="73964"/>
                  </a:lnTo>
                  <a:lnTo>
                    <a:pt x="965317" y="55319"/>
                  </a:lnTo>
                  <a:lnTo>
                    <a:pt x="914271" y="39095"/>
                  </a:lnTo>
                  <a:lnTo>
                    <a:pt x="860149" y="25455"/>
                  </a:lnTo>
                  <a:lnTo>
                    <a:pt x="803262" y="14563"/>
                  </a:lnTo>
                  <a:lnTo>
                    <a:pt x="743922" y="6581"/>
                  </a:lnTo>
                  <a:lnTo>
                    <a:pt x="682439" y="1672"/>
                  </a:lnTo>
                  <a:lnTo>
                    <a:pt x="619125" y="0"/>
                  </a:lnTo>
                  <a:close/>
                </a:path>
              </a:pathLst>
            </a:custGeom>
            <a:ln w="25400">
              <a:solidFill>
                <a:srgbClr val="233E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1382013" y="2142489"/>
            <a:ext cx="43942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latin typeface="Calibri"/>
                <a:cs typeface="Calibri"/>
              </a:rPr>
              <a:t>ADMIN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2749550" y="2064385"/>
            <a:ext cx="1568450" cy="596900"/>
            <a:chOff x="2749550" y="2064385"/>
            <a:chExt cx="1568450" cy="596900"/>
          </a:xfrm>
        </p:grpSpPr>
        <p:sp>
          <p:nvSpPr>
            <p:cNvPr id="16" name="object 16" descr=""/>
            <p:cNvSpPr/>
            <p:nvPr/>
          </p:nvSpPr>
          <p:spPr>
            <a:xfrm>
              <a:off x="2762250" y="2077085"/>
              <a:ext cx="1543050" cy="571500"/>
            </a:xfrm>
            <a:custGeom>
              <a:avLst/>
              <a:gdLst/>
              <a:ahLst/>
              <a:cxnLst/>
              <a:rect l="l" t="t" r="r" b="b"/>
              <a:pathLst>
                <a:path w="1543050" h="571500">
                  <a:moveTo>
                    <a:pt x="1543050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1543050" y="571500"/>
                  </a:lnTo>
                  <a:lnTo>
                    <a:pt x="154305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762250" y="2077085"/>
              <a:ext cx="1543050" cy="571500"/>
            </a:xfrm>
            <a:custGeom>
              <a:avLst/>
              <a:gdLst/>
              <a:ahLst/>
              <a:cxnLst/>
              <a:rect l="l" t="t" r="r" b="b"/>
              <a:pathLst>
                <a:path w="1543050" h="571500">
                  <a:moveTo>
                    <a:pt x="0" y="571500"/>
                  </a:moveTo>
                  <a:lnTo>
                    <a:pt x="1543050" y="571500"/>
                  </a:lnTo>
                  <a:lnTo>
                    <a:pt x="1543050" y="0"/>
                  </a:lnTo>
                  <a:lnTo>
                    <a:pt x="0" y="0"/>
                  </a:lnTo>
                  <a:lnTo>
                    <a:pt x="0" y="571500"/>
                  </a:lnTo>
                  <a:close/>
                </a:path>
              </a:pathLst>
            </a:custGeom>
            <a:ln w="25400">
              <a:solidFill>
                <a:srgbClr val="233E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3339210" y="2180589"/>
            <a:ext cx="39179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latin typeface="Calibri"/>
                <a:cs typeface="Calibri"/>
              </a:rPr>
              <a:t>LOGIN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3260090" y="3030220"/>
            <a:ext cx="1923414" cy="888365"/>
          </a:xfrm>
          <a:prstGeom prst="rect">
            <a:avLst/>
          </a:prstGeom>
          <a:solidFill>
            <a:srgbClr val="4F81BC"/>
          </a:solidFill>
          <a:ln w="25400">
            <a:solidFill>
              <a:srgbClr val="233E5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L="133985">
              <a:lnSpc>
                <a:spcPct val="100000"/>
              </a:lnSpc>
              <a:spcBef>
                <a:spcPts val="910"/>
              </a:spcBef>
            </a:pPr>
            <a:r>
              <a:rPr dirty="0" sz="1100">
                <a:latin typeface="Calibri"/>
                <a:cs typeface="Calibri"/>
              </a:rPr>
              <a:t>VIEW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DEALER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INFORMATION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251834" y="4307204"/>
            <a:ext cx="1974850" cy="914400"/>
          </a:xfrm>
          <a:prstGeom prst="rect">
            <a:avLst/>
          </a:prstGeom>
          <a:solidFill>
            <a:srgbClr val="4F81BC"/>
          </a:solidFill>
          <a:ln w="25400">
            <a:solidFill>
              <a:srgbClr val="233E5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50">
              <a:latin typeface="Times New Roman"/>
              <a:cs typeface="Times New Roman"/>
            </a:endParaRPr>
          </a:p>
          <a:p>
            <a:pPr marL="131445">
              <a:lnSpc>
                <a:spcPct val="100000"/>
              </a:lnSpc>
            </a:pPr>
            <a:r>
              <a:rPr dirty="0" sz="1100">
                <a:latin typeface="Calibri"/>
                <a:cs typeface="Calibri"/>
              </a:rPr>
              <a:t>VIEW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FORMER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INFORMATION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3260090" y="5631815"/>
            <a:ext cx="2001520" cy="1207770"/>
          </a:xfrm>
          <a:prstGeom prst="rect">
            <a:avLst/>
          </a:prstGeom>
          <a:solidFill>
            <a:srgbClr val="4F81BC"/>
          </a:solidFill>
          <a:ln w="25400">
            <a:solidFill>
              <a:srgbClr val="233E5F"/>
            </a:solidFill>
          </a:ln>
        </p:spPr>
        <p:txBody>
          <a:bodyPr wrap="square" lIns="0" tIns="118110" rIns="0" bIns="0" rtlCol="0" vert="horz">
            <a:spAutoFit/>
          </a:bodyPr>
          <a:lstStyle/>
          <a:p>
            <a:pPr marL="559435" marR="190500" indent="-363220">
              <a:lnSpc>
                <a:spcPct val="192700"/>
              </a:lnSpc>
              <a:spcBef>
                <a:spcPts val="930"/>
              </a:spcBef>
            </a:pPr>
            <a:r>
              <a:rPr dirty="0" sz="1100">
                <a:latin typeface="Calibri"/>
                <a:cs typeface="Calibri"/>
              </a:rPr>
              <a:t>ADD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SOIL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REPORT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ADD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LEAF </a:t>
            </a:r>
            <a:r>
              <a:rPr dirty="0" sz="1100">
                <a:latin typeface="Calibri"/>
                <a:cs typeface="Calibri"/>
              </a:rPr>
              <a:t>DISEAS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REPORT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233420" y="7313930"/>
            <a:ext cx="2122170" cy="793750"/>
          </a:xfrm>
          <a:prstGeom prst="rect">
            <a:avLst/>
          </a:prstGeom>
          <a:solidFill>
            <a:srgbClr val="4F81BC"/>
          </a:solidFill>
          <a:ln w="25400">
            <a:solidFill>
              <a:srgbClr val="233E5F"/>
            </a:solidFill>
          </a:ln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dirty="0" sz="1100">
                <a:latin typeface="Calibri"/>
                <a:cs typeface="Calibri"/>
              </a:rPr>
              <a:t>PREDICTION</a:t>
            </a:r>
            <a:r>
              <a:rPr dirty="0" sz="1100" spc="-4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REPORT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6123940" y="3034664"/>
            <a:ext cx="1335405" cy="813435"/>
            <a:chOff x="6123940" y="3034664"/>
            <a:chExt cx="1335405" cy="813435"/>
          </a:xfrm>
        </p:grpSpPr>
        <p:sp>
          <p:nvSpPr>
            <p:cNvPr id="24" name="object 24" descr=""/>
            <p:cNvSpPr/>
            <p:nvPr/>
          </p:nvSpPr>
          <p:spPr>
            <a:xfrm>
              <a:off x="6136640" y="3047364"/>
              <a:ext cx="1310005" cy="788035"/>
            </a:xfrm>
            <a:custGeom>
              <a:avLst/>
              <a:gdLst/>
              <a:ahLst/>
              <a:cxnLst/>
              <a:rect l="l" t="t" r="r" b="b"/>
              <a:pathLst>
                <a:path w="1310004" h="788035">
                  <a:moveTo>
                    <a:pt x="655065" y="0"/>
                  </a:moveTo>
                  <a:lnTo>
                    <a:pt x="578664" y="832"/>
                  </a:lnTo>
                  <a:lnTo>
                    <a:pt x="504852" y="3266"/>
                  </a:lnTo>
                  <a:lnTo>
                    <a:pt x="434123" y="7210"/>
                  </a:lnTo>
                  <a:lnTo>
                    <a:pt x="366967" y="12571"/>
                  </a:lnTo>
                  <a:lnTo>
                    <a:pt x="303875" y="19255"/>
                  </a:lnTo>
                  <a:lnTo>
                    <a:pt x="245338" y="27172"/>
                  </a:lnTo>
                  <a:lnTo>
                    <a:pt x="191849" y="36226"/>
                  </a:lnTo>
                  <a:lnTo>
                    <a:pt x="143898" y="46327"/>
                  </a:lnTo>
                  <a:lnTo>
                    <a:pt x="101976" y="57380"/>
                  </a:lnTo>
                  <a:lnTo>
                    <a:pt x="38185" y="81976"/>
                  </a:lnTo>
                  <a:lnTo>
                    <a:pt x="4406" y="109270"/>
                  </a:lnTo>
                  <a:lnTo>
                    <a:pt x="0" y="123698"/>
                  </a:lnTo>
                  <a:lnTo>
                    <a:pt x="0" y="664336"/>
                  </a:lnTo>
                  <a:lnTo>
                    <a:pt x="38185" y="706058"/>
                  </a:lnTo>
                  <a:lnTo>
                    <a:pt x="101976" y="730654"/>
                  </a:lnTo>
                  <a:lnTo>
                    <a:pt x="143898" y="741707"/>
                  </a:lnTo>
                  <a:lnTo>
                    <a:pt x="191849" y="751808"/>
                  </a:lnTo>
                  <a:lnTo>
                    <a:pt x="245338" y="760862"/>
                  </a:lnTo>
                  <a:lnTo>
                    <a:pt x="303875" y="768779"/>
                  </a:lnTo>
                  <a:lnTo>
                    <a:pt x="366967" y="775463"/>
                  </a:lnTo>
                  <a:lnTo>
                    <a:pt x="434123" y="780824"/>
                  </a:lnTo>
                  <a:lnTo>
                    <a:pt x="504852" y="784768"/>
                  </a:lnTo>
                  <a:lnTo>
                    <a:pt x="578664" y="787202"/>
                  </a:lnTo>
                  <a:lnTo>
                    <a:pt x="655065" y="788034"/>
                  </a:lnTo>
                  <a:lnTo>
                    <a:pt x="731442" y="787202"/>
                  </a:lnTo>
                  <a:lnTo>
                    <a:pt x="805232" y="784768"/>
                  </a:lnTo>
                  <a:lnTo>
                    <a:pt x="875943" y="780824"/>
                  </a:lnTo>
                  <a:lnTo>
                    <a:pt x="943084" y="775463"/>
                  </a:lnTo>
                  <a:lnTo>
                    <a:pt x="1006163" y="768779"/>
                  </a:lnTo>
                  <a:lnTo>
                    <a:pt x="1064689" y="760862"/>
                  </a:lnTo>
                  <a:lnTo>
                    <a:pt x="1118171" y="751808"/>
                  </a:lnTo>
                  <a:lnTo>
                    <a:pt x="1166116" y="741707"/>
                  </a:lnTo>
                  <a:lnTo>
                    <a:pt x="1208034" y="730654"/>
                  </a:lnTo>
                  <a:lnTo>
                    <a:pt x="1271821" y="706058"/>
                  </a:lnTo>
                  <a:lnTo>
                    <a:pt x="1305598" y="678764"/>
                  </a:lnTo>
                  <a:lnTo>
                    <a:pt x="1310005" y="664336"/>
                  </a:lnTo>
                  <a:lnTo>
                    <a:pt x="1310005" y="123698"/>
                  </a:lnTo>
                  <a:lnTo>
                    <a:pt x="1271821" y="81976"/>
                  </a:lnTo>
                  <a:lnTo>
                    <a:pt x="1208034" y="57380"/>
                  </a:lnTo>
                  <a:lnTo>
                    <a:pt x="1166116" y="46327"/>
                  </a:lnTo>
                  <a:lnTo>
                    <a:pt x="1118171" y="36226"/>
                  </a:lnTo>
                  <a:lnTo>
                    <a:pt x="1064689" y="27172"/>
                  </a:lnTo>
                  <a:lnTo>
                    <a:pt x="1006163" y="19255"/>
                  </a:lnTo>
                  <a:lnTo>
                    <a:pt x="943084" y="12571"/>
                  </a:lnTo>
                  <a:lnTo>
                    <a:pt x="875943" y="7210"/>
                  </a:lnTo>
                  <a:lnTo>
                    <a:pt x="805232" y="3266"/>
                  </a:lnTo>
                  <a:lnTo>
                    <a:pt x="731442" y="832"/>
                  </a:lnTo>
                  <a:lnTo>
                    <a:pt x="65506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6136640" y="3047364"/>
              <a:ext cx="1310005" cy="788035"/>
            </a:xfrm>
            <a:custGeom>
              <a:avLst/>
              <a:gdLst/>
              <a:ahLst/>
              <a:cxnLst/>
              <a:rect l="l" t="t" r="r" b="b"/>
              <a:pathLst>
                <a:path w="1310004" h="788035">
                  <a:moveTo>
                    <a:pt x="655065" y="0"/>
                  </a:moveTo>
                  <a:lnTo>
                    <a:pt x="578664" y="832"/>
                  </a:lnTo>
                  <a:lnTo>
                    <a:pt x="504852" y="3266"/>
                  </a:lnTo>
                  <a:lnTo>
                    <a:pt x="434123" y="7210"/>
                  </a:lnTo>
                  <a:lnTo>
                    <a:pt x="366967" y="12571"/>
                  </a:lnTo>
                  <a:lnTo>
                    <a:pt x="303875" y="19255"/>
                  </a:lnTo>
                  <a:lnTo>
                    <a:pt x="245338" y="27172"/>
                  </a:lnTo>
                  <a:lnTo>
                    <a:pt x="191849" y="36226"/>
                  </a:lnTo>
                  <a:lnTo>
                    <a:pt x="143898" y="46327"/>
                  </a:lnTo>
                  <a:lnTo>
                    <a:pt x="101976" y="57380"/>
                  </a:lnTo>
                  <a:lnTo>
                    <a:pt x="38185" y="81976"/>
                  </a:lnTo>
                  <a:lnTo>
                    <a:pt x="4406" y="109270"/>
                  </a:lnTo>
                  <a:lnTo>
                    <a:pt x="0" y="123698"/>
                  </a:lnTo>
                  <a:lnTo>
                    <a:pt x="0" y="664336"/>
                  </a:lnTo>
                  <a:lnTo>
                    <a:pt x="38185" y="706058"/>
                  </a:lnTo>
                  <a:lnTo>
                    <a:pt x="101976" y="730654"/>
                  </a:lnTo>
                  <a:lnTo>
                    <a:pt x="143898" y="741707"/>
                  </a:lnTo>
                  <a:lnTo>
                    <a:pt x="191849" y="751808"/>
                  </a:lnTo>
                  <a:lnTo>
                    <a:pt x="245338" y="760862"/>
                  </a:lnTo>
                  <a:lnTo>
                    <a:pt x="303875" y="768779"/>
                  </a:lnTo>
                  <a:lnTo>
                    <a:pt x="366967" y="775463"/>
                  </a:lnTo>
                  <a:lnTo>
                    <a:pt x="434123" y="780824"/>
                  </a:lnTo>
                  <a:lnTo>
                    <a:pt x="504852" y="784768"/>
                  </a:lnTo>
                  <a:lnTo>
                    <a:pt x="578664" y="787202"/>
                  </a:lnTo>
                  <a:lnTo>
                    <a:pt x="655065" y="788034"/>
                  </a:lnTo>
                  <a:lnTo>
                    <a:pt x="731442" y="787202"/>
                  </a:lnTo>
                  <a:lnTo>
                    <a:pt x="805232" y="784768"/>
                  </a:lnTo>
                  <a:lnTo>
                    <a:pt x="875943" y="780824"/>
                  </a:lnTo>
                  <a:lnTo>
                    <a:pt x="943084" y="775463"/>
                  </a:lnTo>
                  <a:lnTo>
                    <a:pt x="1006163" y="768779"/>
                  </a:lnTo>
                  <a:lnTo>
                    <a:pt x="1064689" y="760862"/>
                  </a:lnTo>
                  <a:lnTo>
                    <a:pt x="1118171" y="751808"/>
                  </a:lnTo>
                  <a:lnTo>
                    <a:pt x="1166116" y="741707"/>
                  </a:lnTo>
                  <a:lnTo>
                    <a:pt x="1208034" y="730654"/>
                  </a:lnTo>
                  <a:lnTo>
                    <a:pt x="1271821" y="706058"/>
                  </a:lnTo>
                  <a:lnTo>
                    <a:pt x="1305598" y="678764"/>
                  </a:lnTo>
                  <a:lnTo>
                    <a:pt x="1310005" y="664336"/>
                  </a:lnTo>
                  <a:lnTo>
                    <a:pt x="1310005" y="123698"/>
                  </a:lnTo>
                  <a:lnTo>
                    <a:pt x="1271821" y="81976"/>
                  </a:lnTo>
                  <a:lnTo>
                    <a:pt x="1208034" y="57380"/>
                  </a:lnTo>
                  <a:lnTo>
                    <a:pt x="1166116" y="46327"/>
                  </a:lnTo>
                  <a:lnTo>
                    <a:pt x="1118171" y="36226"/>
                  </a:lnTo>
                  <a:lnTo>
                    <a:pt x="1064689" y="27172"/>
                  </a:lnTo>
                  <a:lnTo>
                    <a:pt x="1006163" y="19255"/>
                  </a:lnTo>
                  <a:lnTo>
                    <a:pt x="943084" y="12571"/>
                  </a:lnTo>
                  <a:lnTo>
                    <a:pt x="875943" y="7210"/>
                  </a:lnTo>
                  <a:lnTo>
                    <a:pt x="805232" y="3266"/>
                  </a:lnTo>
                  <a:lnTo>
                    <a:pt x="731442" y="832"/>
                  </a:lnTo>
                  <a:lnTo>
                    <a:pt x="655065" y="0"/>
                  </a:lnTo>
                  <a:close/>
                </a:path>
                <a:path w="1310004" h="788035">
                  <a:moveTo>
                    <a:pt x="0" y="123698"/>
                  </a:moveTo>
                  <a:lnTo>
                    <a:pt x="38185" y="165419"/>
                  </a:lnTo>
                  <a:lnTo>
                    <a:pt x="101976" y="190015"/>
                  </a:lnTo>
                  <a:lnTo>
                    <a:pt x="143898" y="201068"/>
                  </a:lnTo>
                  <a:lnTo>
                    <a:pt x="191849" y="211169"/>
                  </a:lnTo>
                  <a:lnTo>
                    <a:pt x="245338" y="220223"/>
                  </a:lnTo>
                  <a:lnTo>
                    <a:pt x="303875" y="228140"/>
                  </a:lnTo>
                  <a:lnTo>
                    <a:pt x="366967" y="234824"/>
                  </a:lnTo>
                  <a:lnTo>
                    <a:pt x="434123" y="240185"/>
                  </a:lnTo>
                  <a:lnTo>
                    <a:pt x="504852" y="244129"/>
                  </a:lnTo>
                  <a:lnTo>
                    <a:pt x="578664" y="246563"/>
                  </a:lnTo>
                  <a:lnTo>
                    <a:pt x="655065" y="247395"/>
                  </a:lnTo>
                  <a:lnTo>
                    <a:pt x="731442" y="246563"/>
                  </a:lnTo>
                  <a:lnTo>
                    <a:pt x="805232" y="244129"/>
                  </a:lnTo>
                  <a:lnTo>
                    <a:pt x="875943" y="240185"/>
                  </a:lnTo>
                  <a:lnTo>
                    <a:pt x="943084" y="234824"/>
                  </a:lnTo>
                  <a:lnTo>
                    <a:pt x="1006163" y="228140"/>
                  </a:lnTo>
                  <a:lnTo>
                    <a:pt x="1064689" y="220223"/>
                  </a:lnTo>
                  <a:lnTo>
                    <a:pt x="1118171" y="211169"/>
                  </a:lnTo>
                  <a:lnTo>
                    <a:pt x="1166116" y="201068"/>
                  </a:lnTo>
                  <a:lnTo>
                    <a:pt x="1208034" y="190015"/>
                  </a:lnTo>
                  <a:lnTo>
                    <a:pt x="1271821" y="165419"/>
                  </a:lnTo>
                  <a:lnTo>
                    <a:pt x="1305598" y="138125"/>
                  </a:lnTo>
                  <a:lnTo>
                    <a:pt x="1310005" y="123698"/>
                  </a:lnTo>
                </a:path>
              </a:pathLst>
            </a:custGeom>
            <a:ln w="25400">
              <a:solidFill>
                <a:srgbClr val="233E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6477761" y="3311778"/>
            <a:ext cx="63246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latin typeface="Calibri"/>
                <a:cs typeface="Calibri"/>
              </a:rPr>
              <a:t>DATABASE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6123940" y="4283075"/>
            <a:ext cx="1379220" cy="825500"/>
            <a:chOff x="6123940" y="4283075"/>
            <a:chExt cx="1379220" cy="825500"/>
          </a:xfrm>
        </p:grpSpPr>
        <p:sp>
          <p:nvSpPr>
            <p:cNvPr id="28" name="object 28" descr=""/>
            <p:cNvSpPr/>
            <p:nvPr/>
          </p:nvSpPr>
          <p:spPr>
            <a:xfrm>
              <a:off x="6136640" y="4295775"/>
              <a:ext cx="1353820" cy="800100"/>
            </a:xfrm>
            <a:custGeom>
              <a:avLst/>
              <a:gdLst/>
              <a:ahLst/>
              <a:cxnLst/>
              <a:rect l="l" t="t" r="r" b="b"/>
              <a:pathLst>
                <a:path w="1353820" h="800100">
                  <a:moveTo>
                    <a:pt x="676910" y="0"/>
                  </a:moveTo>
                  <a:lnTo>
                    <a:pt x="603146" y="737"/>
                  </a:lnTo>
                  <a:lnTo>
                    <a:pt x="531684" y="2898"/>
                  </a:lnTo>
                  <a:lnTo>
                    <a:pt x="462938" y="6405"/>
                  </a:lnTo>
                  <a:lnTo>
                    <a:pt x="397320" y="11183"/>
                  </a:lnTo>
                  <a:lnTo>
                    <a:pt x="335242" y="17154"/>
                  </a:lnTo>
                  <a:lnTo>
                    <a:pt x="277118" y="24241"/>
                  </a:lnTo>
                  <a:lnTo>
                    <a:pt x="223359" y="32368"/>
                  </a:lnTo>
                  <a:lnTo>
                    <a:pt x="174380" y="41458"/>
                  </a:lnTo>
                  <a:lnTo>
                    <a:pt x="130592" y="51434"/>
                  </a:lnTo>
                  <a:lnTo>
                    <a:pt x="92408" y="62220"/>
                  </a:lnTo>
                  <a:lnTo>
                    <a:pt x="34505" y="85912"/>
                  </a:lnTo>
                  <a:lnTo>
                    <a:pt x="3971" y="111921"/>
                  </a:lnTo>
                  <a:lnTo>
                    <a:pt x="0" y="125602"/>
                  </a:lnTo>
                  <a:lnTo>
                    <a:pt x="0" y="674497"/>
                  </a:lnTo>
                  <a:lnTo>
                    <a:pt x="34505" y="714187"/>
                  </a:lnTo>
                  <a:lnTo>
                    <a:pt x="92408" y="737879"/>
                  </a:lnTo>
                  <a:lnTo>
                    <a:pt x="130592" y="748665"/>
                  </a:lnTo>
                  <a:lnTo>
                    <a:pt x="174380" y="758641"/>
                  </a:lnTo>
                  <a:lnTo>
                    <a:pt x="223359" y="767731"/>
                  </a:lnTo>
                  <a:lnTo>
                    <a:pt x="277118" y="775858"/>
                  </a:lnTo>
                  <a:lnTo>
                    <a:pt x="335242" y="782945"/>
                  </a:lnTo>
                  <a:lnTo>
                    <a:pt x="397320" y="788916"/>
                  </a:lnTo>
                  <a:lnTo>
                    <a:pt x="462938" y="793694"/>
                  </a:lnTo>
                  <a:lnTo>
                    <a:pt x="531684" y="797201"/>
                  </a:lnTo>
                  <a:lnTo>
                    <a:pt x="603146" y="799362"/>
                  </a:lnTo>
                  <a:lnTo>
                    <a:pt x="676910" y="800100"/>
                  </a:lnTo>
                  <a:lnTo>
                    <a:pt x="750673" y="799362"/>
                  </a:lnTo>
                  <a:lnTo>
                    <a:pt x="822135" y="797201"/>
                  </a:lnTo>
                  <a:lnTo>
                    <a:pt x="890881" y="793694"/>
                  </a:lnTo>
                  <a:lnTo>
                    <a:pt x="956499" y="788916"/>
                  </a:lnTo>
                  <a:lnTo>
                    <a:pt x="1018577" y="782945"/>
                  </a:lnTo>
                  <a:lnTo>
                    <a:pt x="1076701" y="775858"/>
                  </a:lnTo>
                  <a:lnTo>
                    <a:pt x="1130460" y="767731"/>
                  </a:lnTo>
                  <a:lnTo>
                    <a:pt x="1179439" y="758641"/>
                  </a:lnTo>
                  <a:lnTo>
                    <a:pt x="1223227" y="748665"/>
                  </a:lnTo>
                  <a:lnTo>
                    <a:pt x="1261411" y="737879"/>
                  </a:lnTo>
                  <a:lnTo>
                    <a:pt x="1319314" y="714187"/>
                  </a:lnTo>
                  <a:lnTo>
                    <a:pt x="1349848" y="688178"/>
                  </a:lnTo>
                  <a:lnTo>
                    <a:pt x="1353819" y="674497"/>
                  </a:lnTo>
                  <a:lnTo>
                    <a:pt x="1353819" y="125602"/>
                  </a:lnTo>
                  <a:lnTo>
                    <a:pt x="1319314" y="85912"/>
                  </a:lnTo>
                  <a:lnTo>
                    <a:pt x="1261411" y="62220"/>
                  </a:lnTo>
                  <a:lnTo>
                    <a:pt x="1223227" y="51434"/>
                  </a:lnTo>
                  <a:lnTo>
                    <a:pt x="1179439" y="41458"/>
                  </a:lnTo>
                  <a:lnTo>
                    <a:pt x="1130460" y="32368"/>
                  </a:lnTo>
                  <a:lnTo>
                    <a:pt x="1076701" y="24241"/>
                  </a:lnTo>
                  <a:lnTo>
                    <a:pt x="1018577" y="17154"/>
                  </a:lnTo>
                  <a:lnTo>
                    <a:pt x="956499" y="11183"/>
                  </a:lnTo>
                  <a:lnTo>
                    <a:pt x="890881" y="6405"/>
                  </a:lnTo>
                  <a:lnTo>
                    <a:pt x="822135" y="2898"/>
                  </a:lnTo>
                  <a:lnTo>
                    <a:pt x="750673" y="737"/>
                  </a:lnTo>
                  <a:lnTo>
                    <a:pt x="67691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6136640" y="4295775"/>
              <a:ext cx="1353820" cy="800100"/>
            </a:xfrm>
            <a:custGeom>
              <a:avLst/>
              <a:gdLst/>
              <a:ahLst/>
              <a:cxnLst/>
              <a:rect l="l" t="t" r="r" b="b"/>
              <a:pathLst>
                <a:path w="1353820" h="800100">
                  <a:moveTo>
                    <a:pt x="676910" y="0"/>
                  </a:moveTo>
                  <a:lnTo>
                    <a:pt x="603146" y="737"/>
                  </a:lnTo>
                  <a:lnTo>
                    <a:pt x="531684" y="2898"/>
                  </a:lnTo>
                  <a:lnTo>
                    <a:pt x="462938" y="6405"/>
                  </a:lnTo>
                  <a:lnTo>
                    <a:pt x="397320" y="11183"/>
                  </a:lnTo>
                  <a:lnTo>
                    <a:pt x="335242" y="17154"/>
                  </a:lnTo>
                  <a:lnTo>
                    <a:pt x="277118" y="24241"/>
                  </a:lnTo>
                  <a:lnTo>
                    <a:pt x="223359" y="32368"/>
                  </a:lnTo>
                  <a:lnTo>
                    <a:pt x="174380" y="41458"/>
                  </a:lnTo>
                  <a:lnTo>
                    <a:pt x="130592" y="51434"/>
                  </a:lnTo>
                  <a:lnTo>
                    <a:pt x="92408" y="62220"/>
                  </a:lnTo>
                  <a:lnTo>
                    <a:pt x="34505" y="85912"/>
                  </a:lnTo>
                  <a:lnTo>
                    <a:pt x="3971" y="111921"/>
                  </a:lnTo>
                  <a:lnTo>
                    <a:pt x="0" y="125602"/>
                  </a:lnTo>
                  <a:lnTo>
                    <a:pt x="0" y="674497"/>
                  </a:lnTo>
                  <a:lnTo>
                    <a:pt x="34505" y="714187"/>
                  </a:lnTo>
                  <a:lnTo>
                    <a:pt x="92408" y="737879"/>
                  </a:lnTo>
                  <a:lnTo>
                    <a:pt x="130592" y="748665"/>
                  </a:lnTo>
                  <a:lnTo>
                    <a:pt x="174380" y="758641"/>
                  </a:lnTo>
                  <a:lnTo>
                    <a:pt x="223359" y="767731"/>
                  </a:lnTo>
                  <a:lnTo>
                    <a:pt x="277118" y="775858"/>
                  </a:lnTo>
                  <a:lnTo>
                    <a:pt x="335242" y="782945"/>
                  </a:lnTo>
                  <a:lnTo>
                    <a:pt x="397320" y="788916"/>
                  </a:lnTo>
                  <a:lnTo>
                    <a:pt x="462938" y="793694"/>
                  </a:lnTo>
                  <a:lnTo>
                    <a:pt x="531684" y="797201"/>
                  </a:lnTo>
                  <a:lnTo>
                    <a:pt x="603146" y="799362"/>
                  </a:lnTo>
                  <a:lnTo>
                    <a:pt x="676910" y="800100"/>
                  </a:lnTo>
                  <a:lnTo>
                    <a:pt x="750673" y="799362"/>
                  </a:lnTo>
                  <a:lnTo>
                    <a:pt x="822135" y="797201"/>
                  </a:lnTo>
                  <a:lnTo>
                    <a:pt x="890881" y="793694"/>
                  </a:lnTo>
                  <a:lnTo>
                    <a:pt x="956499" y="788916"/>
                  </a:lnTo>
                  <a:lnTo>
                    <a:pt x="1018577" y="782945"/>
                  </a:lnTo>
                  <a:lnTo>
                    <a:pt x="1076701" y="775858"/>
                  </a:lnTo>
                  <a:lnTo>
                    <a:pt x="1130460" y="767731"/>
                  </a:lnTo>
                  <a:lnTo>
                    <a:pt x="1179439" y="758641"/>
                  </a:lnTo>
                  <a:lnTo>
                    <a:pt x="1223227" y="748665"/>
                  </a:lnTo>
                  <a:lnTo>
                    <a:pt x="1261411" y="737879"/>
                  </a:lnTo>
                  <a:lnTo>
                    <a:pt x="1319314" y="714187"/>
                  </a:lnTo>
                  <a:lnTo>
                    <a:pt x="1349848" y="688178"/>
                  </a:lnTo>
                  <a:lnTo>
                    <a:pt x="1353819" y="674497"/>
                  </a:lnTo>
                  <a:lnTo>
                    <a:pt x="1353819" y="125602"/>
                  </a:lnTo>
                  <a:lnTo>
                    <a:pt x="1319314" y="85912"/>
                  </a:lnTo>
                  <a:lnTo>
                    <a:pt x="1261411" y="62220"/>
                  </a:lnTo>
                  <a:lnTo>
                    <a:pt x="1223227" y="51434"/>
                  </a:lnTo>
                  <a:lnTo>
                    <a:pt x="1179439" y="41458"/>
                  </a:lnTo>
                  <a:lnTo>
                    <a:pt x="1130460" y="32368"/>
                  </a:lnTo>
                  <a:lnTo>
                    <a:pt x="1076701" y="24241"/>
                  </a:lnTo>
                  <a:lnTo>
                    <a:pt x="1018577" y="17154"/>
                  </a:lnTo>
                  <a:lnTo>
                    <a:pt x="956499" y="11183"/>
                  </a:lnTo>
                  <a:lnTo>
                    <a:pt x="890881" y="6405"/>
                  </a:lnTo>
                  <a:lnTo>
                    <a:pt x="822135" y="2898"/>
                  </a:lnTo>
                  <a:lnTo>
                    <a:pt x="750673" y="737"/>
                  </a:lnTo>
                  <a:lnTo>
                    <a:pt x="676910" y="0"/>
                  </a:lnTo>
                  <a:close/>
                </a:path>
                <a:path w="1353820" h="800100">
                  <a:moveTo>
                    <a:pt x="0" y="125602"/>
                  </a:moveTo>
                  <a:lnTo>
                    <a:pt x="34505" y="165293"/>
                  </a:lnTo>
                  <a:lnTo>
                    <a:pt x="92408" y="188985"/>
                  </a:lnTo>
                  <a:lnTo>
                    <a:pt x="130592" y="199771"/>
                  </a:lnTo>
                  <a:lnTo>
                    <a:pt x="174380" y="209747"/>
                  </a:lnTo>
                  <a:lnTo>
                    <a:pt x="223359" y="218837"/>
                  </a:lnTo>
                  <a:lnTo>
                    <a:pt x="277118" y="226964"/>
                  </a:lnTo>
                  <a:lnTo>
                    <a:pt x="335242" y="234051"/>
                  </a:lnTo>
                  <a:lnTo>
                    <a:pt x="397320" y="240022"/>
                  </a:lnTo>
                  <a:lnTo>
                    <a:pt x="462938" y="244800"/>
                  </a:lnTo>
                  <a:lnTo>
                    <a:pt x="531684" y="248307"/>
                  </a:lnTo>
                  <a:lnTo>
                    <a:pt x="603146" y="250468"/>
                  </a:lnTo>
                  <a:lnTo>
                    <a:pt x="676910" y="251205"/>
                  </a:lnTo>
                  <a:lnTo>
                    <a:pt x="750673" y="250468"/>
                  </a:lnTo>
                  <a:lnTo>
                    <a:pt x="822135" y="248307"/>
                  </a:lnTo>
                  <a:lnTo>
                    <a:pt x="890881" y="244800"/>
                  </a:lnTo>
                  <a:lnTo>
                    <a:pt x="956499" y="240022"/>
                  </a:lnTo>
                  <a:lnTo>
                    <a:pt x="1018577" y="234051"/>
                  </a:lnTo>
                  <a:lnTo>
                    <a:pt x="1076701" y="226964"/>
                  </a:lnTo>
                  <a:lnTo>
                    <a:pt x="1130460" y="218837"/>
                  </a:lnTo>
                  <a:lnTo>
                    <a:pt x="1179439" y="209747"/>
                  </a:lnTo>
                  <a:lnTo>
                    <a:pt x="1223227" y="199771"/>
                  </a:lnTo>
                  <a:lnTo>
                    <a:pt x="1261411" y="188985"/>
                  </a:lnTo>
                  <a:lnTo>
                    <a:pt x="1319314" y="165293"/>
                  </a:lnTo>
                  <a:lnTo>
                    <a:pt x="1349848" y="139284"/>
                  </a:lnTo>
                  <a:lnTo>
                    <a:pt x="1353819" y="125602"/>
                  </a:lnTo>
                </a:path>
              </a:pathLst>
            </a:custGeom>
            <a:ln w="25400">
              <a:solidFill>
                <a:srgbClr val="233E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 txBox="1"/>
          <p:nvPr/>
        </p:nvSpPr>
        <p:spPr>
          <a:xfrm>
            <a:off x="6499097" y="4567554"/>
            <a:ext cx="63246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10">
                <a:latin typeface="Calibri"/>
                <a:cs typeface="Calibri"/>
              </a:rPr>
              <a:t>DATABASE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5992495" y="5831204"/>
            <a:ext cx="1449705" cy="798830"/>
            <a:chOff x="5992495" y="5831204"/>
            <a:chExt cx="1449705" cy="798830"/>
          </a:xfrm>
        </p:grpSpPr>
        <p:sp>
          <p:nvSpPr>
            <p:cNvPr id="32" name="object 32" descr=""/>
            <p:cNvSpPr/>
            <p:nvPr/>
          </p:nvSpPr>
          <p:spPr>
            <a:xfrm>
              <a:off x="6005195" y="5843904"/>
              <a:ext cx="1424305" cy="773430"/>
            </a:xfrm>
            <a:custGeom>
              <a:avLst/>
              <a:gdLst/>
              <a:ahLst/>
              <a:cxnLst/>
              <a:rect l="l" t="t" r="r" b="b"/>
              <a:pathLst>
                <a:path w="1424304" h="773429">
                  <a:moveTo>
                    <a:pt x="712088" y="0"/>
                  </a:moveTo>
                  <a:lnTo>
                    <a:pt x="634491" y="712"/>
                  </a:lnTo>
                  <a:lnTo>
                    <a:pt x="559316" y="2800"/>
                  </a:lnTo>
                  <a:lnTo>
                    <a:pt x="486997" y="6189"/>
                  </a:lnTo>
                  <a:lnTo>
                    <a:pt x="417968" y="10806"/>
                  </a:lnTo>
                  <a:lnTo>
                    <a:pt x="352664" y="16575"/>
                  </a:lnTo>
                  <a:lnTo>
                    <a:pt x="291519" y="23424"/>
                  </a:lnTo>
                  <a:lnTo>
                    <a:pt x="234967" y="31279"/>
                  </a:lnTo>
                  <a:lnTo>
                    <a:pt x="183442" y="40064"/>
                  </a:lnTo>
                  <a:lnTo>
                    <a:pt x="137379" y="49706"/>
                  </a:lnTo>
                  <a:lnTo>
                    <a:pt x="97211" y="60132"/>
                  </a:lnTo>
                  <a:lnTo>
                    <a:pt x="36298" y="83035"/>
                  </a:lnTo>
                  <a:lnTo>
                    <a:pt x="4177" y="108182"/>
                  </a:lnTo>
                  <a:lnTo>
                    <a:pt x="0" y="121412"/>
                  </a:lnTo>
                  <a:lnTo>
                    <a:pt x="0" y="652018"/>
                  </a:lnTo>
                  <a:lnTo>
                    <a:pt x="36298" y="690394"/>
                  </a:lnTo>
                  <a:lnTo>
                    <a:pt x="97211" y="713297"/>
                  </a:lnTo>
                  <a:lnTo>
                    <a:pt x="137379" y="723723"/>
                  </a:lnTo>
                  <a:lnTo>
                    <a:pt x="183442" y="733365"/>
                  </a:lnTo>
                  <a:lnTo>
                    <a:pt x="234967" y="742150"/>
                  </a:lnTo>
                  <a:lnTo>
                    <a:pt x="291519" y="750005"/>
                  </a:lnTo>
                  <a:lnTo>
                    <a:pt x="352664" y="756854"/>
                  </a:lnTo>
                  <a:lnTo>
                    <a:pt x="417968" y="762623"/>
                  </a:lnTo>
                  <a:lnTo>
                    <a:pt x="486997" y="767240"/>
                  </a:lnTo>
                  <a:lnTo>
                    <a:pt x="559316" y="770629"/>
                  </a:lnTo>
                  <a:lnTo>
                    <a:pt x="634491" y="772717"/>
                  </a:lnTo>
                  <a:lnTo>
                    <a:pt x="712088" y="773430"/>
                  </a:lnTo>
                  <a:lnTo>
                    <a:pt x="789710" y="772717"/>
                  </a:lnTo>
                  <a:lnTo>
                    <a:pt x="864906" y="770629"/>
                  </a:lnTo>
                  <a:lnTo>
                    <a:pt x="937242" y="767240"/>
                  </a:lnTo>
                  <a:lnTo>
                    <a:pt x="1006286" y="762623"/>
                  </a:lnTo>
                  <a:lnTo>
                    <a:pt x="1071602" y="756854"/>
                  </a:lnTo>
                  <a:lnTo>
                    <a:pt x="1132757" y="750005"/>
                  </a:lnTo>
                  <a:lnTo>
                    <a:pt x="1189317" y="742150"/>
                  </a:lnTo>
                  <a:lnTo>
                    <a:pt x="1240849" y="733365"/>
                  </a:lnTo>
                  <a:lnTo>
                    <a:pt x="1286917" y="723723"/>
                  </a:lnTo>
                  <a:lnTo>
                    <a:pt x="1327088" y="713297"/>
                  </a:lnTo>
                  <a:lnTo>
                    <a:pt x="1388005" y="690394"/>
                  </a:lnTo>
                  <a:lnTo>
                    <a:pt x="1420127" y="665247"/>
                  </a:lnTo>
                  <a:lnTo>
                    <a:pt x="1424304" y="652018"/>
                  </a:lnTo>
                  <a:lnTo>
                    <a:pt x="1424304" y="121412"/>
                  </a:lnTo>
                  <a:lnTo>
                    <a:pt x="1388005" y="83035"/>
                  </a:lnTo>
                  <a:lnTo>
                    <a:pt x="1327088" y="60132"/>
                  </a:lnTo>
                  <a:lnTo>
                    <a:pt x="1286917" y="49706"/>
                  </a:lnTo>
                  <a:lnTo>
                    <a:pt x="1240849" y="40064"/>
                  </a:lnTo>
                  <a:lnTo>
                    <a:pt x="1189317" y="31279"/>
                  </a:lnTo>
                  <a:lnTo>
                    <a:pt x="1132757" y="23424"/>
                  </a:lnTo>
                  <a:lnTo>
                    <a:pt x="1071602" y="16575"/>
                  </a:lnTo>
                  <a:lnTo>
                    <a:pt x="1006286" y="10806"/>
                  </a:lnTo>
                  <a:lnTo>
                    <a:pt x="937242" y="6189"/>
                  </a:lnTo>
                  <a:lnTo>
                    <a:pt x="864906" y="2800"/>
                  </a:lnTo>
                  <a:lnTo>
                    <a:pt x="789710" y="712"/>
                  </a:lnTo>
                  <a:lnTo>
                    <a:pt x="712088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6005195" y="5843904"/>
              <a:ext cx="1424305" cy="773430"/>
            </a:xfrm>
            <a:custGeom>
              <a:avLst/>
              <a:gdLst/>
              <a:ahLst/>
              <a:cxnLst/>
              <a:rect l="l" t="t" r="r" b="b"/>
              <a:pathLst>
                <a:path w="1424304" h="773429">
                  <a:moveTo>
                    <a:pt x="712088" y="0"/>
                  </a:moveTo>
                  <a:lnTo>
                    <a:pt x="634491" y="712"/>
                  </a:lnTo>
                  <a:lnTo>
                    <a:pt x="559316" y="2800"/>
                  </a:lnTo>
                  <a:lnTo>
                    <a:pt x="486997" y="6189"/>
                  </a:lnTo>
                  <a:lnTo>
                    <a:pt x="417968" y="10806"/>
                  </a:lnTo>
                  <a:lnTo>
                    <a:pt x="352664" y="16575"/>
                  </a:lnTo>
                  <a:lnTo>
                    <a:pt x="291519" y="23424"/>
                  </a:lnTo>
                  <a:lnTo>
                    <a:pt x="234967" y="31279"/>
                  </a:lnTo>
                  <a:lnTo>
                    <a:pt x="183442" y="40064"/>
                  </a:lnTo>
                  <a:lnTo>
                    <a:pt x="137379" y="49706"/>
                  </a:lnTo>
                  <a:lnTo>
                    <a:pt x="97211" y="60132"/>
                  </a:lnTo>
                  <a:lnTo>
                    <a:pt x="36298" y="83035"/>
                  </a:lnTo>
                  <a:lnTo>
                    <a:pt x="4177" y="108182"/>
                  </a:lnTo>
                  <a:lnTo>
                    <a:pt x="0" y="121412"/>
                  </a:lnTo>
                  <a:lnTo>
                    <a:pt x="0" y="652018"/>
                  </a:lnTo>
                  <a:lnTo>
                    <a:pt x="36298" y="690394"/>
                  </a:lnTo>
                  <a:lnTo>
                    <a:pt x="97211" y="713297"/>
                  </a:lnTo>
                  <a:lnTo>
                    <a:pt x="137379" y="723723"/>
                  </a:lnTo>
                  <a:lnTo>
                    <a:pt x="183442" y="733365"/>
                  </a:lnTo>
                  <a:lnTo>
                    <a:pt x="234967" y="742150"/>
                  </a:lnTo>
                  <a:lnTo>
                    <a:pt x="291519" y="750005"/>
                  </a:lnTo>
                  <a:lnTo>
                    <a:pt x="352664" y="756854"/>
                  </a:lnTo>
                  <a:lnTo>
                    <a:pt x="417968" y="762623"/>
                  </a:lnTo>
                  <a:lnTo>
                    <a:pt x="486997" y="767240"/>
                  </a:lnTo>
                  <a:lnTo>
                    <a:pt x="559316" y="770629"/>
                  </a:lnTo>
                  <a:lnTo>
                    <a:pt x="634491" y="772717"/>
                  </a:lnTo>
                  <a:lnTo>
                    <a:pt x="712088" y="773430"/>
                  </a:lnTo>
                  <a:lnTo>
                    <a:pt x="789710" y="772717"/>
                  </a:lnTo>
                  <a:lnTo>
                    <a:pt x="864906" y="770629"/>
                  </a:lnTo>
                  <a:lnTo>
                    <a:pt x="937242" y="767240"/>
                  </a:lnTo>
                  <a:lnTo>
                    <a:pt x="1006286" y="762623"/>
                  </a:lnTo>
                  <a:lnTo>
                    <a:pt x="1071602" y="756854"/>
                  </a:lnTo>
                  <a:lnTo>
                    <a:pt x="1132757" y="750005"/>
                  </a:lnTo>
                  <a:lnTo>
                    <a:pt x="1189317" y="742150"/>
                  </a:lnTo>
                  <a:lnTo>
                    <a:pt x="1240849" y="733365"/>
                  </a:lnTo>
                  <a:lnTo>
                    <a:pt x="1286917" y="723723"/>
                  </a:lnTo>
                  <a:lnTo>
                    <a:pt x="1327088" y="713297"/>
                  </a:lnTo>
                  <a:lnTo>
                    <a:pt x="1388005" y="690394"/>
                  </a:lnTo>
                  <a:lnTo>
                    <a:pt x="1420127" y="665247"/>
                  </a:lnTo>
                  <a:lnTo>
                    <a:pt x="1424304" y="652018"/>
                  </a:lnTo>
                  <a:lnTo>
                    <a:pt x="1424304" y="121412"/>
                  </a:lnTo>
                  <a:lnTo>
                    <a:pt x="1388005" y="83035"/>
                  </a:lnTo>
                  <a:lnTo>
                    <a:pt x="1327088" y="60132"/>
                  </a:lnTo>
                  <a:lnTo>
                    <a:pt x="1286917" y="49706"/>
                  </a:lnTo>
                  <a:lnTo>
                    <a:pt x="1240849" y="40064"/>
                  </a:lnTo>
                  <a:lnTo>
                    <a:pt x="1189317" y="31279"/>
                  </a:lnTo>
                  <a:lnTo>
                    <a:pt x="1132757" y="23424"/>
                  </a:lnTo>
                  <a:lnTo>
                    <a:pt x="1071602" y="16575"/>
                  </a:lnTo>
                  <a:lnTo>
                    <a:pt x="1006286" y="10806"/>
                  </a:lnTo>
                  <a:lnTo>
                    <a:pt x="937242" y="6189"/>
                  </a:lnTo>
                  <a:lnTo>
                    <a:pt x="864906" y="2800"/>
                  </a:lnTo>
                  <a:lnTo>
                    <a:pt x="789710" y="712"/>
                  </a:lnTo>
                  <a:lnTo>
                    <a:pt x="712088" y="0"/>
                  </a:lnTo>
                  <a:close/>
                </a:path>
                <a:path w="1424304" h="773429">
                  <a:moveTo>
                    <a:pt x="0" y="121412"/>
                  </a:moveTo>
                  <a:lnTo>
                    <a:pt x="36298" y="159788"/>
                  </a:lnTo>
                  <a:lnTo>
                    <a:pt x="97211" y="182691"/>
                  </a:lnTo>
                  <a:lnTo>
                    <a:pt x="137379" y="193117"/>
                  </a:lnTo>
                  <a:lnTo>
                    <a:pt x="183442" y="202759"/>
                  </a:lnTo>
                  <a:lnTo>
                    <a:pt x="234967" y="211544"/>
                  </a:lnTo>
                  <a:lnTo>
                    <a:pt x="291519" y="219399"/>
                  </a:lnTo>
                  <a:lnTo>
                    <a:pt x="352664" y="226248"/>
                  </a:lnTo>
                  <a:lnTo>
                    <a:pt x="417968" y="232017"/>
                  </a:lnTo>
                  <a:lnTo>
                    <a:pt x="486997" y="236634"/>
                  </a:lnTo>
                  <a:lnTo>
                    <a:pt x="559316" y="240023"/>
                  </a:lnTo>
                  <a:lnTo>
                    <a:pt x="634491" y="242111"/>
                  </a:lnTo>
                  <a:lnTo>
                    <a:pt x="712088" y="242824"/>
                  </a:lnTo>
                  <a:lnTo>
                    <a:pt x="789710" y="242111"/>
                  </a:lnTo>
                  <a:lnTo>
                    <a:pt x="864906" y="240023"/>
                  </a:lnTo>
                  <a:lnTo>
                    <a:pt x="937242" y="236634"/>
                  </a:lnTo>
                  <a:lnTo>
                    <a:pt x="1006286" y="232017"/>
                  </a:lnTo>
                  <a:lnTo>
                    <a:pt x="1071602" y="226248"/>
                  </a:lnTo>
                  <a:lnTo>
                    <a:pt x="1132757" y="219399"/>
                  </a:lnTo>
                  <a:lnTo>
                    <a:pt x="1189317" y="211544"/>
                  </a:lnTo>
                  <a:lnTo>
                    <a:pt x="1240849" y="202759"/>
                  </a:lnTo>
                  <a:lnTo>
                    <a:pt x="1286917" y="193117"/>
                  </a:lnTo>
                  <a:lnTo>
                    <a:pt x="1327088" y="182691"/>
                  </a:lnTo>
                  <a:lnTo>
                    <a:pt x="1388005" y="159788"/>
                  </a:lnTo>
                  <a:lnTo>
                    <a:pt x="1420127" y="134641"/>
                  </a:lnTo>
                  <a:lnTo>
                    <a:pt x="1424304" y="121412"/>
                  </a:lnTo>
                </a:path>
              </a:pathLst>
            </a:custGeom>
            <a:ln w="25400">
              <a:solidFill>
                <a:srgbClr val="233E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6403085" y="6100952"/>
            <a:ext cx="63246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10">
                <a:latin typeface="Calibri"/>
                <a:cs typeface="Calibri"/>
              </a:rPr>
              <a:t>DATABASE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5" name="object 35" descr=""/>
          <p:cNvGrpSpPr/>
          <p:nvPr/>
        </p:nvGrpSpPr>
        <p:grpSpPr>
          <a:xfrm>
            <a:off x="6149975" y="7334250"/>
            <a:ext cx="1326515" cy="807720"/>
            <a:chOff x="6149975" y="7334250"/>
            <a:chExt cx="1326515" cy="807720"/>
          </a:xfrm>
        </p:grpSpPr>
        <p:sp>
          <p:nvSpPr>
            <p:cNvPr id="36" name="object 36" descr=""/>
            <p:cNvSpPr/>
            <p:nvPr/>
          </p:nvSpPr>
          <p:spPr>
            <a:xfrm>
              <a:off x="6162675" y="7346950"/>
              <a:ext cx="1301115" cy="782320"/>
            </a:xfrm>
            <a:custGeom>
              <a:avLst/>
              <a:gdLst/>
              <a:ahLst/>
              <a:cxnLst/>
              <a:rect l="l" t="t" r="r" b="b"/>
              <a:pathLst>
                <a:path w="1301115" h="782320">
                  <a:moveTo>
                    <a:pt x="650494" y="0"/>
                  </a:moveTo>
                  <a:lnTo>
                    <a:pt x="574628" y="826"/>
                  </a:lnTo>
                  <a:lnTo>
                    <a:pt x="501333" y="3243"/>
                  </a:lnTo>
                  <a:lnTo>
                    <a:pt x="431099" y="7160"/>
                  </a:lnTo>
                  <a:lnTo>
                    <a:pt x="364412" y="12483"/>
                  </a:lnTo>
                  <a:lnTo>
                    <a:pt x="301760" y="19121"/>
                  </a:lnTo>
                  <a:lnTo>
                    <a:pt x="243632" y="26982"/>
                  </a:lnTo>
                  <a:lnTo>
                    <a:pt x="190515" y="35972"/>
                  </a:lnTo>
                  <a:lnTo>
                    <a:pt x="142898" y="46001"/>
                  </a:lnTo>
                  <a:lnTo>
                    <a:pt x="101267" y="56975"/>
                  </a:lnTo>
                  <a:lnTo>
                    <a:pt x="37920" y="81393"/>
                  </a:lnTo>
                  <a:lnTo>
                    <a:pt x="4375" y="108488"/>
                  </a:lnTo>
                  <a:lnTo>
                    <a:pt x="0" y="122808"/>
                  </a:lnTo>
                  <a:lnTo>
                    <a:pt x="0" y="659511"/>
                  </a:lnTo>
                  <a:lnTo>
                    <a:pt x="37920" y="700926"/>
                  </a:lnTo>
                  <a:lnTo>
                    <a:pt x="101267" y="725344"/>
                  </a:lnTo>
                  <a:lnTo>
                    <a:pt x="142898" y="736318"/>
                  </a:lnTo>
                  <a:lnTo>
                    <a:pt x="190515" y="746347"/>
                  </a:lnTo>
                  <a:lnTo>
                    <a:pt x="243632" y="755337"/>
                  </a:lnTo>
                  <a:lnTo>
                    <a:pt x="301760" y="763198"/>
                  </a:lnTo>
                  <a:lnTo>
                    <a:pt x="364412" y="769836"/>
                  </a:lnTo>
                  <a:lnTo>
                    <a:pt x="431099" y="775159"/>
                  </a:lnTo>
                  <a:lnTo>
                    <a:pt x="501333" y="779076"/>
                  </a:lnTo>
                  <a:lnTo>
                    <a:pt x="574628" y="781493"/>
                  </a:lnTo>
                  <a:lnTo>
                    <a:pt x="650494" y="782319"/>
                  </a:lnTo>
                  <a:lnTo>
                    <a:pt x="726385" y="781493"/>
                  </a:lnTo>
                  <a:lnTo>
                    <a:pt x="799701" y="779076"/>
                  </a:lnTo>
                  <a:lnTo>
                    <a:pt x="869954" y="775159"/>
                  </a:lnTo>
                  <a:lnTo>
                    <a:pt x="936656" y="769836"/>
                  </a:lnTo>
                  <a:lnTo>
                    <a:pt x="999320" y="763198"/>
                  </a:lnTo>
                  <a:lnTo>
                    <a:pt x="1057458" y="755337"/>
                  </a:lnTo>
                  <a:lnTo>
                    <a:pt x="1110583" y="746347"/>
                  </a:lnTo>
                  <a:lnTo>
                    <a:pt x="1158206" y="736318"/>
                  </a:lnTo>
                  <a:lnTo>
                    <a:pt x="1199841" y="725344"/>
                  </a:lnTo>
                  <a:lnTo>
                    <a:pt x="1263193" y="700926"/>
                  </a:lnTo>
                  <a:lnTo>
                    <a:pt x="1296738" y="673831"/>
                  </a:lnTo>
                  <a:lnTo>
                    <a:pt x="1301115" y="659511"/>
                  </a:lnTo>
                  <a:lnTo>
                    <a:pt x="1301115" y="122808"/>
                  </a:lnTo>
                  <a:lnTo>
                    <a:pt x="1263193" y="81393"/>
                  </a:lnTo>
                  <a:lnTo>
                    <a:pt x="1199841" y="56975"/>
                  </a:lnTo>
                  <a:lnTo>
                    <a:pt x="1158206" y="46001"/>
                  </a:lnTo>
                  <a:lnTo>
                    <a:pt x="1110583" y="35972"/>
                  </a:lnTo>
                  <a:lnTo>
                    <a:pt x="1057458" y="26982"/>
                  </a:lnTo>
                  <a:lnTo>
                    <a:pt x="999320" y="19121"/>
                  </a:lnTo>
                  <a:lnTo>
                    <a:pt x="936656" y="12483"/>
                  </a:lnTo>
                  <a:lnTo>
                    <a:pt x="869954" y="7160"/>
                  </a:lnTo>
                  <a:lnTo>
                    <a:pt x="799701" y="3243"/>
                  </a:lnTo>
                  <a:lnTo>
                    <a:pt x="726385" y="826"/>
                  </a:lnTo>
                  <a:lnTo>
                    <a:pt x="650494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6162675" y="7346950"/>
              <a:ext cx="1301115" cy="782320"/>
            </a:xfrm>
            <a:custGeom>
              <a:avLst/>
              <a:gdLst/>
              <a:ahLst/>
              <a:cxnLst/>
              <a:rect l="l" t="t" r="r" b="b"/>
              <a:pathLst>
                <a:path w="1301115" h="782320">
                  <a:moveTo>
                    <a:pt x="650494" y="0"/>
                  </a:moveTo>
                  <a:lnTo>
                    <a:pt x="574628" y="826"/>
                  </a:lnTo>
                  <a:lnTo>
                    <a:pt x="501333" y="3243"/>
                  </a:lnTo>
                  <a:lnTo>
                    <a:pt x="431099" y="7160"/>
                  </a:lnTo>
                  <a:lnTo>
                    <a:pt x="364412" y="12483"/>
                  </a:lnTo>
                  <a:lnTo>
                    <a:pt x="301760" y="19121"/>
                  </a:lnTo>
                  <a:lnTo>
                    <a:pt x="243632" y="26982"/>
                  </a:lnTo>
                  <a:lnTo>
                    <a:pt x="190515" y="35972"/>
                  </a:lnTo>
                  <a:lnTo>
                    <a:pt x="142898" y="46001"/>
                  </a:lnTo>
                  <a:lnTo>
                    <a:pt x="101267" y="56975"/>
                  </a:lnTo>
                  <a:lnTo>
                    <a:pt x="37920" y="81393"/>
                  </a:lnTo>
                  <a:lnTo>
                    <a:pt x="4375" y="108488"/>
                  </a:lnTo>
                  <a:lnTo>
                    <a:pt x="0" y="122808"/>
                  </a:lnTo>
                  <a:lnTo>
                    <a:pt x="0" y="659511"/>
                  </a:lnTo>
                  <a:lnTo>
                    <a:pt x="37920" y="700926"/>
                  </a:lnTo>
                  <a:lnTo>
                    <a:pt x="101267" y="725344"/>
                  </a:lnTo>
                  <a:lnTo>
                    <a:pt x="142898" y="736318"/>
                  </a:lnTo>
                  <a:lnTo>
                    <a:pt x="190515" y="746347"/>
                  </a:lnTo>
                  <a:lnTo>
                    <a:pt x="243632" y="755337"/>
                  </a:lnTo>
                  <a:lnTo>
                    <a:pt x="301760" y="763198"/>
                  </a:lnTo>
                  <a:lnTo>
                    <a:pt x="364412" y="769836"/>
                  </a:lnTo>
                  <a:lnTo>
                    <a:pt x="431099" y="775159"/>
                  </a:lnTo>
                  <a:lnTo>
                    <a:pt x="501333" y="779076"/>
                  </a:lnTo>
                  <a:lnTo>
                    <a:pt x="574628" y="781493"/>
                  </a:lnTo>
                  <a:lnTo>
                    <a:pt x="650494" y="782319"/>
                  </a:lnTo>
                  <a:lnTo>
                    <a:pt x="726385" y="781493"/>
                  </a:lnTo>
                  <a:lnTo>
                    <a:pt x="799701" y="779076"/>
                  </a:lnTo>
                  <a:lnTo>
                    <a:pt x="869954" y="775159"/>
                  </a:lnTo>
                  <a:lnTo>
                    <a:pt x="936656" y="769836"/>
                  </a:lnTo>
                  <a:lnTo>
                    <a:pt x="999320" y="763198"/>
                  </a:lnTo>
                  <a:lnTo>
                    <a:pt x="1057458" y="755337"/>
                  </a:lnTo>
                  <a:lnTo>
                    <a:pt x="1110583" y="746347"/>
                  </a:lnTo>
                  <a:lnTo>
                    <a:pt x="1158206" y="736318"/>
                  </a:lnTo>
                  <a:lnTo>
                    <a:pt x="1199841" y="725344"/>
                  </a:lnTo>
                  <a:lnTo>
                    <a:pt x="1263193" y="700926"/>
                  </a:lnTo>
                  <a:lnTo>
                    <a:pt x="1296738" y="673831"/>
                  </a:lnTo>
                  <a:lnTo>
                    <a:pt x="1301115" y="659511"/>
                  </a:lnTo>
                  <a:lnTo>
                    <a:pt x="1301115" y="122808"/>
                  </a:lnTo>
                  <a:lnTo>
                    <a:pt x="1263193" y="81393"/>
                  </a:lnTo>
                  <a:lnTo>
                    <a:pt x="1199841" y="56975"/>
                  </a:lnTo>
                  <a:lnTo>
                    <a:pt x="1158206" y="46001"/>
                  </a:lnTo>
                  <a:lnTo>
                    <a:pt x="1110583" y="35972"/>
                  </a:lnTo>
                  <a:lnTo>
                    <a:pt x="1057458" y="26982"/>
                  </a:lnTo>
                  <a:lnTo>
                    <a:pt x="999320" y="19121"/>
                  </a:lnTo>
                  <a:lnTo>
                    <a:pt x="936656" y="12483"/>
                  </a:lnTo>
                  <a:lnTo>
                    <a:pt x="869954" y="7160"/>
                  </a:lnTo>
                  <a:lnTo>
                    <a:pt x="799701" y="3243"/>
                  </a:lnTo>
                  <a:lnTo>
                    <a:pt x="726385" y="826"/>
                  </a:lnTo>
                  <a:lnTo>
                    <a:pt x="650494" y="0"/>
                  </a:lnTo>
                  <a:close/>
                </a:path>
                <a:path w="1301115" h="782320">
                  <a:moveTo>
                    <a:pt x="0" y="122808"/>
                  </a:moveTo>
                  <a:lnTo>
                    <a:pt x="37920" y="164224"/>
                  </a:lnTo>
                  <a:lnTo>
                    <a:pt x="101267" y="188642"/>
                  </a:lnTo>
                  <a:lnTo>
                    <a:pt x="142898" y="199616"/>
                  </a:lnTo>
                  <a:lnTo>
                    <a:pt x="190515" y="209645"/>
                  </a:lnTo>
                  <a:lnTo>
                    <a:pt x="243632" y="218635"/>
                  </a:lnTo>
                  <a:lnTo>
                    <a:pt x="301760" y="226496"/>
                  </a:lnTo>
                  <a:lnTo>
                    <a:pt x="364412" y="233134"/>
                  </a:lnTo>
                  <a:lnTo>
                    <a:pt x="431099" y="238457"/>
                  </a:lnTo>
                  <a:lnTo>
                    <a:pt x="501333" y="242374"/>
                  </a:lnTo>
                  <a:lnTo>
                    <a:pt x="574628" y="244791"/>
                  </a:lnTo>
                  <a:lnTo>
                    <a:pt x="650494" y="245618"/>
                  </a:lnTo>
                  <a:lnTo>
                    <a:pt x="726385" y="244791"/>
                  </a:lnTo>
                  <a:lnTo>
                    <a:pt x="799701" y="242374"/>
                  </a:lnTo>
                  <a:lnTo>
                    <a:pt x="869954" y="238457"/>
                  </a:lnTo>
                  <a:lnTo>
                    <a:pt x="936656" y="233134"/>
                  </a:lnTo>
                  <a:lnTo>
                    <a:pt x="999320" y="226496"/>
                  </a:lnTo>
                  <a:lnTo>
                    <a:pt x="1057458" y="218635"/>
                  </a:lnTo>
                  <a:lnTo>
                    <a:pt x="1110583" y="209645"/>
                  </a:lnTo>
                  <a:lnTo>
                    <a:pt x="1158206" y="199616"/>
                  </a:lnTo>
                  <a:lnTo>
                    <a:pt x="1199841" y="188642"/>
                  </a:lnTo>
                  <a:lnTo>
                    <a:pt x="1263193" y="164224"/>
                  </a:lnTo>
                  <a:lnTo>
                    <a:pt x="1296738" y="137129"/>
                  </a:lnTo>
                  <a:lnTo>
                    <a:pt x="1301115" y="122808"/>
                  </a:lnTo>
                </a:path>
              </a:pathLst>
            </a:custGeom>
            <a:ln w="25400">
              <a:solidFill>
                <a:srgbClr val="233E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 descr=""/>
          <p:cNvSpPr txBox="1"/>
          <p:nvPr/>
        </p:nvSpPr>
        <p:spPr>
          <a:xfrm>
            <a:off x="6499097" y="7610093"/>
            <a:ext cx="63246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latin typeface="Calibri"/>
                <a:cs typeface="Calibri"/>
              </a:rPr>
              <a:t>DATABASE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9" name="object 39" descr=""/>
          <p:cNvGrpSpPr/>
          <p:nvPr/>
        </p:nvGrpSpPr>
        <p:grpSpPr>
          <a:xfrm>
            <a:off x="5356859" y="7757794"/>
            <a:ext cx="797560" cy="96520"/>
            <a:chOff x="5356859" y="7757794"/>
            <a:chExt cx="797560" cy="96520"/>
          </a:xfrm>
        </p:grpSpPr>
        <p:sp>
          <p:nvSpPr>
            <p:cNvPr id="40" name="object 40" descr=""/>
            <p:cNvSpPr/>
            <p:nvPr/>
          </p:nvSpPr>
          <p:spPr>
            <a:xfrm>
              <a:off x="5356859" y="7777733"/>
              <a:ext cx="797560" cy="76200"/>
            </a:xfrm>
            <a:custGeom>
              <a:avLst/>
              <a:gdLst/>
              <a:ahLst/>
              <a:cxnLst/>
              <a:rect l="l" t="t" r="r" b="b"/>
              <a:pathLst>
                <a:path w="797560" h="76200">
                  <a:moveTo>
                    <a:pt x="721360" y="0"/>
                  </a:moveTo>
                  <a:lnTo>
                    <a:pt x="721360" y="76200"/>
                  </a:lnTo>
                  <a:lnTo>
                    <a:pt x="772160" y="50800"/>
                  </a:lnTo>
                  <a:lnTo>
                    <a:pt x="734060" y="50800"/>
                  </a:lnTo>
                  <a:lnTo>
                    <a:pt x="734060" y="25400"/>
                  </a:lnTo>
                  <a:lnTo>
                    <a:pt x="772160" y="25400"/>
                  </a:lnTo>
                  <a:lnTo>
                    <a:pt x="721360" y="0"/>
                  </a:lnTo>
                  <a:close/>
                </a:path>
                <a:path w="797560" h="76200">
                  <a:moveTo>
                    <a:pt x="721360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721360" y="50800"/>
                  </a:lnTo>
                  <a:lnTo>
                    <a:pt x="721360" y="25400"/>
                  </a:lnTo>
                  <a:close/>
                </a:path>
                <a:path w="797560" h="76200">
                  <a:moveTo>
                    <a:pt x="772160" y="25400"/>
                  </a:moveTo>
                  <a:lnTo>
                    <a:pt x="734060" y="25400"/>
                  </a:lnTo>
                  <a:lnTo>
                    <a:pt x="734060" y="50800"/>
                  </a:lnTo>
                  <a:lnTo>
                    <a:pt x="772160" y="50800"/>
                  </a:lnTo>
                  <a:lnTo>
                    <a:pt x="797560" y="38100"/>
                  </a:lnTo>
                  <a:lnTo>
                    <a:pt x="772160" y="25400"/>
                  </a:lnTo>
                  <a:close/>
                </a:path>
              </a:pathLst>
            </a:custGeom>
            <a:solidFill>
              <a:srgbClr val="000000">
                <a:alpha val="3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5356859" y="7757794"/>
              <a:ext cx="797560" cy="76200"/>
            </a:xfrm>
            <a:custGeom>
              <a:avLst/>
              <a:gdLst/>
              <a:ahLst/>
              <a:cxnLst/>
              <a:rect l="l" t="t" r="r" b="b"/>
              <a:pathLst>
                <a:path w="797560" h="76200">
                  <a:moveTo>
                    <a:pt x="721360" y="0"/>
                  </a:moveTo>
                  <a:lnTo>
                    <a:pt x="721360" y="76199"/>
                  </a:lnTo>
                  <a:lnTo>
                    <a:pt x="772160" y="50799"/>
                  </a:lnTo>
                  <a:lnTo>
                    <a:pt x="734060" y="50799"/>
                  </a:lnTo>
                  <a:lnTo>
                    <a:pt x="734060" y="25399"/>
                  </a:lnTo>
                  <a:lnTo>
                    <a:pt x="772160" y="25399"/>
                  </a:lnTo>
                  <a:lnTo>
                    <a:pt x="721360" y="0"/>
                  </a:lnTo>
                  <a:close/>
                </a:path>
                <a:path w="797560" h="76200">
                  <a:moveTo>
                    <a:pt x="721360" y="25399"/>
                  </a:moveTo>
                  <a:lnTo>
                    <a:pt x="0" y="25399"/>
                  </a:lnTo>
                  <a:lnTo>
                    <a:pt x="0" y="50799"/>
                  </a:lnTo>
                  <a:lnTo>
                    <a:pt x="721360" y="50799"/>
                  </a:lnTo>
                  <a:lnTo>
                    <a:pt x="721360" y="25399"/>
                  </a:lnTo>
                  <a:close/>
                </a:path>
                <a:path w="797560" h="76200">
                  <a:moveTo>
                    <a:pt x="772160" y="25399"/>
                  </a:moveTo>
                  <a:lnTo>
                    <a:pt x="734060" y="25399"/>
                  </a:lnTo>
                  <a:lnTo>
                    <a:pt x="734060" y="50799"/>
                  </a:lnTo>
                  <a:lnTo>
                    <a:pt x="772160" y="50799"/>
                  </a:lnTo>
                  <a:lnTo>
                    <a:pt x="797560" y="38099"/>
                  </a:lnTo>
                  <a:lnTo>
                    <a:pt x="772160" y="253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2" name="object 42" descr=""/>
          <p:cNvGrpSpPr/>
          <p:nvPr/>
        </p:nvGrpSpPr>
        <p:grpSpPr>
          <a:xfrm>
            <a:off x="5284215" y="6226302"/>
            <a:ext cx="765810" cy="96520"/>
            <a:chOff x="5284215" y="6226302"/>
            <a:chExt cx="765810" cy="96520"/>
          </a:xfrm>
        </p:grpSpPr>
        <p:sp>
          <p:nvSpPr>
            <p:cNvPr id="43" name="object 43" descr=""/>
            <p:cNvSpPr/>
            <p:nvPr/>
          </p:nvSpPr>
          <p:spPr>
            <a:xfrm>
              <a:off x="5284215" y="6246368"/>
              <a:ext cx="765810" cy="76200"/>
            </a:xfrm>
            <a:custGeom>
              <a:avLst/>
              <a:gdLst/>
              <a:ahLst/>
              <a:cxnLst/>
              <a:rect l="l" t="t" r="r" b="b"/>
              <a:pathLst>
                <a:path w="765810" h="76200">
                  <a:moveTo>
                    <a:pt x="690118" y="0"/>
                  </a:moveTo>
                  <a:lnTo>
                    <a:pt x="689525" y="25360"/>
                  </a:lnTo>
                  <a:lnTo>
                    <a:pt x="702183" y="25654"/>
                  </a:lnTo>
                  <a:lnTo>
                    <a:pt x="701675" y="51054"/>
                  </a:lnTo>
                  <a:lnTo>
                    <a:pt x="688924" y="51054"/>
                  </a:lnTo>
                  <a:lnTo>
                    <a:pt x="688339" y="76073"/>
                  </a:lnTo>
                  <a:lnTo>
                    <a:pt x="741439" y="51054"/>
                  </a:lnTo>
                  <a:lnTo>
                    <a:pt x="701675" y="51054"/>
                  </a:lnTo>
                  <a:lnTo>
                    <a:pt x="688931" y="50756"/>
                  </a:lnTo>
                  <a:lnTo>
                    <a:pt x="742071" y="50756"/>
                  </a:lnTo>
                  <a:lnTo>
                    <a:pt x="765429" y="39751"/>
                  </a:lnTo>
                  <a:lnTo>
                    <a:pt x="690118" y="0"/>
                  </a:lnTo>
                  <a:close/>
                </a:path>
                <a:path w="765810" h="76200">
                  <a:moveTo>
                    <a:pt x="689525" y="25360"/>
                  </a:moveTo>
                  <a:lnTo>
                    <a:pt x="688931" y="50756"/>
                  </a:lnTo>
                  <a:lnTo>
                    <a:pt x="701675" y="51054"/>
                  </a:lnTo>
                  <a:lnTo>
                    <a:pt x="702183" y="25654"/>
                  </a:lnTo>
                  <a:lnTo>
                    <a:pt x="689525" y="25360"/>
                  </a:lnTo>
                  <a:close/>
                </a:path>
                <a:path w="765810" h="76200">
                  <a:moveTo>
                    <a:pt x="508" y="9398"/>
                  </a:moveTo>
                  <a:lnTo>
                    <a:pt x="0" y="34671"/>
                  </a:lnTo>
                  <a:lnTo>
                    <a:pt x="688931" y="50756"/>
                  </a:lnTo>
                  <a:lnTo>
                    <a:pt x="689525" y="25360"/>
                  </a:lnTo>
                  <a:lnTo>
                    <a:pt x="508" y="9398"/>
                  </a:lnTo>
                  <a:close/>
                </a:path>
              </a:pathLst>
            </a:custGeom>
            <a:solidFill>
              <a:srgbClr val="000000">
                <a:alpha val="3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5284215" y="6226302"/>
              <a:ext cx="765810" cy="76200"/>
            </a:xfrm>
            <a:custGeom>
              <a:avLst/>
              <a:gdLst/>
              <a:ahLst/>
              <a:cxnLst/>
              <a:rect l="l" t="t" r="r" b="b"/>
              <a:pathLst>
                <a:path w="765810" h="76200">
                  <a:moveTo>
                    <a:pt x="690118" y="0"/>
                  </a:moveTo>
                  <a:lnTo>
                    <a:pt x="689526" y="25360"/>
                  </a:lnTo>
                  <a:lnTo>
                    <a:pt x="702183" y="25653"/>
                  </a:lnTo>
                  <a:lnTo>
                    <a:pt x="701675" y="51053"/>
                  </a:lnTo>
                  <a:lnTo>
                    <a:pt x="688926" y="51053"/>
                  </a:lnTo>
                  <a:lnTo>
                    <a:pt x="688339" y="76200"/>
                  </a:lnTo>
                  <a:lnTo>
                    <a:pt x="741709" y="51053"/>
                  </a:lnTo>
                  <a:lnTo>
                    <a:pt x="701675" y="51053"/>
                  </a:lnTo>
                  <a:lnTo>
                    <a:pt x="688933" y="50758"/>
                  </a:lnTo>
                  <a:lnTo>
                    <a:pt x="742335" y="50758"/>
                  </a:lnTo>
                  <a:lnTo>
                    <a:pt x="765429" y="39877"/>
                  </a:lnTo>
                  <a:lnTo>
                    <a:pt x="690118" y="0"/>
                  </a:lnTo>
                  <a:close/>
                </a:path>
                <a:path w="765810" h="76200">
                  <a:moveTo>
                    <a:pt x="689526" y="25360"/>
                  </a:moveTo>
                  <a:lnTo>
                    <a:pt x="688933" y="50758"/>
                  </a:lnTo>
                  <a:lnTo>
                    <a:pt x="701675" y="51053"/>
                  </a:lnTo>
                  <a:lnTo>
                    <a:pt x="702183" y="25653"/>
                  </a:lnTo>
                  <a:lnTo>
                    <a:pt x="689526" y="25360"/>
                  </a:lnTo>
                  <a:close/>
                </a:path>
                <a:path w="765810" h="76200">
                  <a:moveTo>
                    <a:pt x="508" y="9398"/>
                  </a:moveTo>
                  <a:lnTo>
                    <a:pt x="0" y="34798"/>
                  </a:lnTo>
                  <a:lnTo>
                    <a:pt x="688933" y="50758"/>
                  </a:lnTo>
                  <a:lnTo>
                    <a:pt x="689526" y="25360"/>
                  </a:lnTo>
                  <a:lnTo>
                    <a:pt x="508" y="93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5" name="object 45" descr=""/>
          <p:cNvGrpSpPr/>
          <p:nvPr/>
        </p:nvGrpSpPr>
        <p:grpSpPr>
          <a:xfrm>
            <a:off x="5239639" y="4810505"/>
            <a:ext cx="923925" cy="96520"/>
            <a:chOff x="5239639" y="4810505"/>
            <a:chExt cx="923925" cy="96520"/>
          </a:xfrm>
        </p:grpSpPr>
        <p:sp>
          <p:nvSpPr>
            <p:cNvPr id="46" name="object 46" descr=""/>
            <p:cNvSpPr/>
            <p:nvPr/>
          </p:nvSpPr>
          <p:spPr>
            <a:xfrm>
              <a:off x="5239639" y="4830444"/>
              <a:ext cx="923925" cy="76200"/>
            </a:xfrm>
            <a:custGeom>
              <a:avLst/>
              <a:gdLst/>
              <a:ahLst/>
              <a:cxnLst/>
              <a:rect l="l" t="t" r="r" b="b"/>
              <a:pathLst>
                <a:path w="923925" h="76200">
                  <a:moveTo>
                    <a:pt x="848613" y="0"/>
                  </a:moveTo>
                  <a:lnTo>
                    <a:pt x="847893" y="25416"/>
                  </a:lnTo>
                  <a:lnTo>
                    <a:pt x="860551" y="25780"/>
                  </a:lnTo>
                  <a:lnTo>
                    <a:pt x="859789" y="51180"/>
                  </a:lnTo>
                  <a:lnTo>
                    <a:pt x="847163" y="51180"/>
                  </a:lnTo>
                  <a:lnTo>
                    <a:pt x="846455" y="76200"/>
                  </a:lnTo>
                  <a:lnTo>
                    <a:pt x="900206" y="51180"/>
                  </a:lnTo>
                  <a:lnTo>
                    <a:pt x="859789" y="51180"/>
                  </a:lnTo>
                  <a:lnTo>
                    <a:pt x="847174" y="50815"/>
                  </a:lnTo>
                  <a:lnTo>
                    <a:pt x="900990" y="50815"/>
                  </a:lnTo>
                  <a:lnTo>
                    <a:pt x="923671" y="40258"/>
                  </a:lnTo>
                  <a:lnTo>
                    <a:pt x="848613" y="0"/>
                  </a:lnTo>
                  <a:close/>
                </a:path>
                <a:path w="923925" h="76200">
                  <a:moveTo>
                    <a:pt x="847893" y="25416"/>
                  </a:moveTo>
                  <a:lnTo>
                    <a:pt x="847174" y="50815"/>
                  </a:lnTo>
                  <a:lnTo>
                    <a:pt x="859789" y="51180"/>
                  </a:lnTo>
                  <a:lnTo>
                    <a:pt x="860551" y="25780"/>
                  </a:lnTo>
                  <a:lnTo>
                    <a:pt x="847893" y="25416"/>
                  </a:lnTo>
                  <a:close/>
                </a:path>
                <a:path w="923925" h="76200">
                  <a:moveTo>
                    <a:pt x="762" y="1015"/>
                  </a:moveTo>
                  <a:lnTo>
                    <a:pt x="0" y="26288"/>
                  </a:lnTo>
                  <a:lnTo>
                    <a:pt x="847174" y="50815"/>
                  </a:lnTo>
                  <a:lnTo>
                    <a:pt x="847893" y="25416"/>
                  </a:lnTo>
                  <a:lnTo>
                    <a:pt x="762" y="1015"/>
                  </a:lnTo>
                  <a:close/>
                </a:path>
              </a:pathLst>
            </a:custGeom>
            <a:solidFill>
              <a:srgbClr val="000000">
                <a:alpha val="3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5239639" y="4810505"/>
              <a:ext cx="923925" cy="76200"/>
            </a:xfrm>
            <a:custGeom>
              <a:avLst/>
              <a:gdLst/>
              <a:ahLst/>
              <a:cxnLst/>
              <a:rect l="l" t="t" r="r" b="b"/>
              <a:pathLst>
                <a:path w="923925" h="76200">
                  <a:moveTo>
                    <a:pt x="848613" y="0"/>
                  </a:moveTo>
                  <a:lnTo>
                    <a:pt x="847893" y="25414"/>
                  </a:lnTo>
                  <a:lnTo>
                    <a:pt x="860551" y="25781"/>
                  </a:lnTo>
                  <a:lnTo>
                    <a:pt x="859789" y="51181"/>
                  </a:lnTo>
                  <a:lnTo>
                    <a:pt x="847163" y="51181"/>
                  </a:lnTo>
                  <a:lnTo>
                    <a:pt x="846455" y="76200"/>
                  </a:lnTo>
                  <a:lnTo>
                    <a:pt x="900206" y="51181"/>
                  </a:lnTo>
                  <a:lnTo>
                    <a:pt x="859789" y="51181"/>
                  </a:lnTo>
                  <a:lnTo>
                    <a:pt x="847174" y="50815"/>
                  </a:lnTo>
                  <a:lnTo>
                    <a:pt x="900990" y="50815"/>
                  </a:lnTo>
                  <a:lnTo>
                    <a:pt x="923671" y="40259"/>
                  </a:lnTo>
                  <a:lnTo>
                    <a:pt x="848613" y="0"/>
                  </a:lnTo>
                  <a:close/>
                </a:path>
                <a:path w="923925" h="76200">
                  <a:moveTo>
                    <a:pt x="847893" y="25414"/>
                  </a:moveTo>
                  <a:lnTo>
                    <a:pt x="847174" y="50815"/>
                  </a:lnTo>
                  <a:lnTo>
                    <a:pt x="859789" y="51181"/>
                  </a:lnTo>
                  <a:lnTo>
                    <a:pt x="860551" y="25781"/>
                  </a:lnTo>
                  <a:lnTo>
                    <a:pt x="847893" y="25414"/>
                  </a:lnTo>
                  <a:close/>
                </a:path>
                <a:path w="923925" h="76200">
                  <a:moveTo>
                    <a:pt x="762" y="889"/>
                  </a:moveTo>
                  <a:lnTo>
                    <a:pt x="0" y="26289"/>
                  </a:lnTo>
                  <a:lnTo>
                    <a:pt x="847174" y="50815"/>
                  </a:lnTo>
                  <a:lnTo>
                    <a:pt x="847893" y="25414"/>
                  </a:lnTo>
                  <a:lnTo>
                    <a:pt x="762" y="8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8" name="object 48" descr=""/>
          <p:cNvGrpSpPr/>
          <p:nvPr/>
        </p:nvGrpSpPr>
        <p:grpSpPr>
          <a:xfrm>
            <a:off x="5185155" y="3492372"/>
            <a:ext cx="996315" cy="96520"/>
            <a:chOff x="5185155" y="3492372"/>
            <a:chExt cx="996315" cy="96520"/>
          </a:xfrm>
        </p:grpSpPr>
        <p:sp>
          <p:nvSpPr>
            <p:cNvPr id="49" name="object 49" descr=""/>
            <p:cNvSpPr/>
            <p:nvPr/>
          </p:nvSpPr>
          <p:spPr>
            <a:xfrm>
              <a:off x="5185155" y="3512438"/>
              <a:ext cx="996315" cy="76200"/>
            </a:xfrm>
            <a:custGeom>
              <a:avLst/>
              <a:gdLst/>
              <a:ahLst/>
              <a:cxnLst/>
              <a:rect l="l" t="t" r="r" b="b"/>
              <a:pathLst>
                <a:path w="996314" h="76200">
                  <a:moveTo>
                    <a:pt x="920369" y="0"/>
                  </a:moveTo>
                  <a:lnTo>
                    <a:pt x="919945" y="25426"/>
                  </a:lnTo>
                  <a:lnTo>
                    <a:pt x="932688" y="25653"/>
                  </a:lnTo>
                  <a:lnTo>
                    <a:pt x="932180" y="51053"/>
                  </a:lnTo>
                  <a:lnTo>
                    <a:pt x="919518" y="51053"/>
                  </a:lnTo>
                  <a:lnTo>
                    <a:pt x="919099" y="76199"/>
                  </a:lnTo>
                  <a:lnTo>
                    <a:pt x="971558" y="51053"/>
                  </a:lnTo>
                  <a:lnTo>
                    <a:pt x="932180" y="51053"/>
                  </a:lnTo>
                  <a:lnTo>
                    <a:pt x="919521" y="50826"/>
                  </a:lnTo>
                  <a:lnTo>
                    <a:pt x="972033" y="50826"/>
                  </a:lnTo>
                  <a:lnTo>
                    <a:pt x="995934" y="39369"/>
                  </a:lnTo>
                  <a:lnTo>
                    <a:pt x="920369" y="0"/>
                  </a:lnTo>
                  <a:close/>
                </a:path>
                <a:path w="996314" h="76200">
                  <a:moveTo>
                    <a:pt x="919945" y="25426"/>
                  </a:moveTo>
                  <a:lnTo>
                    <a:pt x="919521" y="50826"/>
                  </a:lnTo>
                  <a:lnTo>
                    <a:pt x="932180" y="51053"/>
                  </a:lnTo>
                  <a:lnTo>
                    <a:pt x="932688" y="25653"/>
                  </a:lnTo>
                  <a:lnTo>
                    <a:pt x="919945" y="25426"/>
                  </a:lnTo>
                  <a:close/>
                </a:path>
                <a:path w="996314" h="76200">
                  <a:moveTo>
                    <a:pt x="508" y="9016"/>
                  </a:moveTo>
                  <a:lnTo>
                    <a:pt x="0" y="34289"/>
                  </a:lnTo>
                  <a:lnTo>
                    <a:pt x="919521" y="50826"/>
                  </a:lnTo>
                  <a:lnTo>
                    <a:pt x="919945" y="25426"/>
                  </a:lnTo>
                  <a:lnTo>
                    <a:pt x="508" y="9016"/>
                  </a:lnTo>
                  <a:close/>
                </a:path>
              </a:pathLst>
            </a:custGeom>
            <a:solidFill>
              <a:srgbClr val="000000">
                <a:alpha val="3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5185155" y="3492372"/>
              <a:ext cx="996315" cy="76200"/>
            </a:xfrm>
            <a:custGeom>
              <a:avLst/>
              <a:gdLst/>
              <a:ahLst/>
              <a:cxnLst/>
              <a:rect l="l" t="t" r="r" b="b"/>
              <a:pathLst>
                <a:path w="996314" h="76200">
                  <a:moveTo>
                    <a:pt x="920369" y="0"/>
                  </a:moveTo>
                  <a:lnTo>
                    <a:pt x="919945" y="25426"/>
                  </a:lnTo>
                  <a:lnTo>
                    <a:pt x="932688" y="25653"/>
                  </a:lnTo>
                  <a:lnTo>
                    <a:pt x="932180" y="51053"/>
                  </a:lnTo>
                  <a:lnTo>
                    <a:pt x="919518" y="51053"/>
                  </a:lnTo>
                  <a:lnTo>
                    <a:pt x="919099" y="76200"/>
                  </a:lnTo>
                  <a:lnTo>
                    <a:pt x="971740" y="51053"/>
                  </a:lnTo>
                  <a:lnTo>
                    <a:pt x="932180" y="51053"/>
                  </a:lnTo>
                  <a:lnTo>
                    <a:pt x="919521" y="50828"/>
                  </a:lnTo>
                  <a:lnTo>
                    <a:pt x="972213" y="50828"/>
                  </a:lnTo>
                  <a:lnTo>
                    <a:pt x="995934" y="39497"/>
                  </a:lnTo>
                  <a:lnTo>
                    <a:pt x="920369" y="0"/>
                  </a:lnTo>
                  <a:close/>
                </a:path>
                <a:path w="996314" h="76200">
                  <a:moveTo>
                    <a:pt x="919945" y="25426"/>
                  </a:moveTo>
                  <a:lnTo>
                    <a:pt x="919521" y="50828"/>
                  </a:lnTo>
                  <a:lnTo>
                    <a:pt x="932180" y="51053"/>
                  </a:lnTo>
                  <a:lnTo>
                    <a:pt x="932688" y="25653"/>
                  </a:lnTo>
                  <a:lnTo>
                    <a:pt x="919945" y="25426"/>
                  </a:lnTo>
                  <a:close/>
                </a:path>
                <a:path w="996314" h="76200">
                  <a:moveTo>
                    <a:pt x="508" y="9017"/>
                  </a:moveTo>
                  <a:lnTo>
                    <a:pt x="0" y="34417"/>
                  </a:lnTo>
                  <a:lnTo>
                    <a:pt x="919521" y="50828"/>
                  </a:lnTo>
                  <a:lnTo>
                    <a:pt x="919945" y="25426"/>
                  </a:lnTo>
                  <a:lnTo>
                    <a:pt x="508" y="90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1" name="object 51" descr=""/>
          <p:cNvGrpSpPr/>
          <p:nvPr/>
        </p:nvGrpSpPr>
        <p:grpSpPr>
          <a:xfrm>
            <a:off x="2222500" y="2293873"/>
            <a:ext cx="1048385" cy="5603875"/>
            <a:chOff x="2222500" y="2293873"/>
            <a:chExt cx="1048385" cy="5603875"/>
          </a:xfrm>
        </p:grpSpPr>
        <p:sp>
          <p:nvSpPr>
            <p:cNvPr id="52" name="object 52" descr=""/>
            <p:cNvSpPr/>
            <p:nvPr/>
          </p:nvSpPr>
          <p:spPr>
            <a:xfrm>
              <a:off x="2222500" y="2313939"/>
              <a:ext cx="573405" cy="76200"/>
            </a:xfrm>
            <a:custGeom>
              <a:avLst/>
              <a:gdLst/>
              <a:ahLst/>
              <a:cxnLst/>
              <a:rect l="l" t="t" r="r" b="b"/>
              <a:pathLst>
                <a:path w="573405" h="76200">
                  <a:moveTo>
                    <a:pt x="499110" y="0"/>
                  </a:moveTo>
                  <a:lnTo>
                    <a:pt x="497926" y="25322"/>
                  </a:lnTo>
                  <a:lnTo>
                    <a:pt x="510539" y="25907"/>
                  </a:lnTo>
                  <a:lnTo>
                    <a:pt x="509397" y="51307"/>
                  </a:lnTo>
                  <a:lnTo>
                    <a:pt x="496711" y="51307"/>
                  </a:lnTo>
                  <a:lnTo>
                    <a:pt x="495554" y="76073"/>
                  </a:lnTo>
                  <a:lnTo>
                    <a:pt x="551366" y="51307"/>
                  </a:lnTo>
                  <a:lnTo>
                    <a:pt x="509397" y="51307"/>
                  </a:lnTo>
                  <a:lnTo>
                    <a:pt x="496739" y="50717"/>
                  </a:lnTo>
                  <a:lnTo>
                    <a:pt x="552696" y="50717"/>
                  </a:lnTo>
                  <a:lnTo>
                    <a:pt x="573405" y="41528"/>
                  </a:lnTo>
                  <a:lnTo>
                    <a:pt x="499110" y="0"/>
                  </a:lnTo>
                  <a:close/>
                </a:path>
                <a:path w="573405" h="76200">
                  <a:moveTo>
                    <a:pt x="497926" y="25322"/>
                  </a:moveTo>
                  <a:lnTo>
                    <a:pt x="496739" y="50717"/>
                  </a:lnTo>
                  <a:lnTo>
                    <a:pt x="509397" y="51307"/>
                  </a:lnTo>
                  <a:lnTo>
                    <a:pt x="510539" y="25907"/>
                  </a:lnTo>
                  <a:lnTo>
                    <a:pt x="497926" y="25322"/>
                  </a:lnTo>
                  <a:close/>
                </a:path>
                <a:path w="573405" h="76200">
                  <a:moveTo>
                    <a:pt x="1269" y="2285"/>
                  </a:moveTo>
                  <a:lnTo>
                    <a:pt x="0" y="27558"/>
                  </a:lnTo>
                  <a:lnTo>
                    <a:pt x="496739" y="50717"/>
                  </a:lnTo>
                  <a:lnTo>
                    <a:pt x="497926" y="25322"/>
                  </a:lnTo>
                  <a:lnTo>
                    <a:pt x="1269" y="2285"/>
                  </a:lnTo>
                  <a:close/>
                </a:path>
              </a:pathLst>
            </a:custGeom>
            <a:solidFill>
              <a:srgbClr val="000000">
                <a:alpha val="3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2222500" y="2293873"/>
              <a:ext cx="573405" cy="76200"/>
            </a:xfrm>
            <a:custGeom>
              <a:avLst/>
              <a:gdLst/>
              <a:ahLst/>
              <a:cxnLst/>
              <a:rect l="l" t="t" r="r" b="b"/>
              <a:pathLst>
                <a:path w="573405" h="76200">
                  <a:moveTo>
                    <a:pt x="499110" y="0"/>
                  </a:moveTo>
                  <a:lnTo>
                    <a:pt x="497922" y="25446"/>
                  </a:lnTo>
                  <a:lnTo>
                    <a:pt x="510539" y="26034"/>
                  </a:lnTo>
                  <a:lnTo>
                    <a:pt x="509397" y="51434"/>
                  </a:lnTo>
                  <a:lnTo>
                    <a:pt x="496709" y="51434"/>
                  </a:lnTo>
                  <a:lnTo>
                    <a:pt x="495554" y="76200"/>
                  </a:lnTo>
                  <a:lnTo>
                    <a:pt x="551366" y="51434"/>
                  </a:lnTo>
                  <a:lnTo>
                    <a:pt x="509397" y="51434"/>
                  </a:lnTo>
                  <a:lnTo>
                    <a:pt x="496737" y="50844"/>
                  </a:lnTo>
                  <a:lnTo>
                    <a:pt x="552696" y="50844"/>
                  </a:lnTo>
                  <a:lnTo>
                    <a:pt x="573405" y="41655"/>
                  </a:lnTo>
                  <a:lnTo>
                    <a:pt x="499110" y="0"/>
                  </a:lnTo>
                  <a:close/>
                </a:path>
                <a:path w="573405" h="76200">
                  <a:moveTo>
                    <a:pt x="497922" y="25446"/>
                  </a:moveTo>
                  <a:lnTo>
                    <a:pt x="496737" y="50844"/>
                  </a:lnTo>
                  <a:lnTo>
                    <a:pt x="509397" y="51434"/>
                  </a:lnTo>
                  <a:lnTo>
                    <a:pt x="510539" y="26034"/>
                  </a:lnTo>
                  <a:lnTo>
                    <a:pt x="497922" y="25446"/>
                  </a:lnTo>
                  <a:close/>
                </a:path>
                <a:path w="573405" h="76200">
                  <a:moveTo>
                    <a:pt x="1269" y="2285"/>
                  </a:moveTo>
                  <a:lnTo>
                    <a:pt x="0" y="27685"/>
                  </a:lnTo>
                  <a:lnTo>
                    <a:pt x="496737" y="50844"/>
                  </a:lnTo>
                  <a:lnTo>
                    <a:pt x="497922" y="25446"/>
                  </a:lnTo>
                  <a:lnTo>
                    <a:pt x="1269" y="22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2866390" y="2714878"/>
              <a:ext cx="17780" cy="5170170"/>
            </a:xfrm>
            <a:custGeom>
              <a:avLst/>
              <a:gdLst/>
              <a:ahLst/>
              <a:cxnLst/>
              <a:rect l="l" t="t" r="r" b="b"/>
              <a:pathLst>
                <a:path w="17780" h="5170170">
                  <a:moveTo>
                    <a:pt x="17780" y="0"/>
                  </a:moveTo>
                  <a:lnTo>
                    <a:pt x="0" y="517017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2866390" y="2694939"/>
              <a:ext cx="17780" cy="5170170"/>
            </a:xfrm>
            <a:custGeom>
              <a:avLst/>
              <a:gdLst/>
              <a:ahLst/>
              <a:cxnLst/>
              <a:rect l="l" t="t" r="r" b="b"/>
              <a:pathLst>
                <a:path w="17780" h="5170170">
                  <a:moveTo>
                    <a:pt x="17780" y="0"/>
                  </a:moveTo>
                  <a:lnTo>
                    <a:pt x="0" y="517017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2875026" y="7617840"/>
              <a:ext cx="378460" cy="76200"/>
            </a:xfrm>
            <a:custGeom>
              <a:avLst/>
              <a:gdLst/>
              <a:ahLst/>
              <a:cxnLst/>
              <a:rect l="l" t="t" r="r" b="b"/>
              <a:pathLst>
                <a:path w="378460" h="76200">
                  <a:moveTo>
                    <a:pt x="302768" y="0"/>
                  </a:moveTo>
                  <a:lnTo>
                    <a:pt x="302173" y="25484"/>
                  </a:lnTo>
                  <a:lnTo>
                    <a:pt x="314832" y="25780"/>
                  </a:lnTo>
                  <a:lnTo>
                    <a:pt x="314325" y="51180"/>
                  </a:lnTo>
                  <a:lnTo>
                    <a:pt x="301573" y="51180"/>
                  </a:lnTo>
                  <a:lnTo>
                    <a:pt x="300990" y="76199"/>
                  </a:lnTo>
                  <a:lnTo>
                    <a:pt x="354089" y="51180"/>
                  </a:lnTo>
                  <a:lnTo>
                    <a:pt x="314325" y="51180"/>
                  </a:lnTo>
                  <a:lnTo>
                    <a:pt x="301580" y="50877"/>
                  </a:lnTo>
                  <a:lnTo>
                    <a:pt x="354734" y="50877"/>
                  </a:lnTo>
                  <a:lnTo>
                    <a:pt x="378078" y="39877"/>
                  </a:lnTo>
                  <a:lnTo>
                    <a:pt x="302768" y="0"/>
                  </a:lnTo>
                  <a:close/>
                </a:path>
                <a:path w="378460" h="76200">
                  <a:moveTo>
                    <a:pt x="302173" y="25484"/>
                  </a:moveTo>
                  <a:lnTo>
                    <a:pt x="301580" y="50877"/>
                  </a:lnTo>
                  <a:lnTo>
                    <a:pt x="314325" y="51180"/>
                  </a:lnTo>
                  <a:lnTo>
                    <a:pt x="314832" y="25780"/>
                  </a:lnTo>
                  <a:lnTo>
                    <a:pt x="302173" y="25484"/>
                  </a:lnTo>
                  <a:close/>
                </a:path>
                <a:path w="378460" h="76200">
                  <a:moveTo>
                    <a:pt x="507" y="18414"/>
                  </a:moveTo>
                  <a:lnTo>
                    <a:pt x="0" y="43687"/>
                  </a:lnTo>
                  <a:lnTo>
                    <a:pt x="301580" y="50877"/>
                  </a:lnTo>
                  <a:lnTo>
                    <a:pt x="302173" y="25484"/>
                  </a:lnTo>
                  <a:lnTo>
                    <a:pt x="507" y="18414"/>
                  </a:lnTo>
                  <a:close/>
                </a:path>
              </a:pathLst>
            </a:custGeom>
            <a:solidFill>
              <a:srgbClr val="000000">
                <a:alpha val="3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2875026" y="7597902"/>
              <a:ext cx="378460" cy="76200"/>
            </a:xfrm>
            <a:custGeom>
              <a:avLst/>
              <a:gdLst/>
              <a:ahLst/>
              <a:cxnLst/>
              <a:rect l="l" t="t" r="r" b="b"/>
              <a:pathLst>
                <a:path w="378460" h="76200">
                  <a:moveTo>
                    <a:pt x="302768" y="0"/>
                  </a:moveTo>
                  <a:lnTo>
                    <a:pt x="302176" y="25357"/>
                  </a:lnTo>
                  <a:lnTo>
                    <a:pt x="314832" y="25654"/>
                  </a:lnTo>
                  <a:lnTo>
                    <a:pt x="314325" y="51054"/>
                  </a:lnTo>
                  <a:lnTo>
                    <a:pt x="301576" y="51054"/>
                  </a:lnTo>
                  <a:lnTo>
                    <a:pt x="300990" y="76200"/>
                  </a:lnTo>
                  <a:lnTo>
                    <a:pt x="354359" y="51054"/>
                  </a:lnTo>
                  <a:lnTo>
                    <a:pt x="314325" y="51054"/>
                  </a:lnTo>
                  <a:lnTo>
                    <a:pt x="301583" y="50755"/>
                  </a:lnTo>
                  <a:lnTo>
                    <a:pt x="354993" y="50755"/>
                  </a:lnTo>
                  <a:lnTo>
                    <a:pt x="378078" y="39878"/>
                  </a:lnTo>
                  <a:lnTo>
                    <a:pt x="302768" y="0"/>
                  </a:lnTo>
                  <a:close/>
                </a:path>
                <a:path w="378460" h="76200">
                  <a:moveTo>
                    <a:pt x="302176" y="25357"/>
                  </a:moveTo>
                  <a:lnTo>
                    <a:pt x="301583" y="50755"/>
                  </a:lnTo>
                  <a:lnTo>
                    <a:pt x="314325" y="51054"/>
                  </a:lnTo>
                  <a:lnTo>
                    <a:pt x="314832" y="25654"/>
                  </a:lnTo>
                  <a:lnTo>
                    <a:pt x="302176" y="25357"/>
                  </a:lnTo>
                  <a:close/>
                </a:path>
                <a:path w="378460" h="76200">
                  <a:moveTo>
                    <a:pt x="507" y="18287"/>
                  </a:moveTo>
                  <a:lnTo>
                    <a:pt x="0" y="43687"/>
                  </a:lnTo>
                  <a:lnTo>
                    <a:pt x="301583" y="50755"/>
                  </a:lnTo>
                  <a:lnTo>
                    <a:pt x="302176" y="25357"/>
                  </a:lnTo>
                  <a:lnTo>
                    <a:pt x="507" y="18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2883916" y="6210680"/>
              <a:ext cx="378460" cy="76200"/>
            </a:xfrm>
            <a:custGeom>
              <a:avLst/>
              <a:gdLst/>
              <a:ahLst/>
              <a:cxnLst/>
              <a:rect l="l" t="t" r="r" b="b"/>
              <a:pathLst>
                <a:path w="378460" h="76200">
                  <a:moveTo>
                    <a:pt x="302767" y="0"/>
                  </a:moveTo>
                  <a:lnTo>
                    <a:pt x="302173" y="25484"/>
                  </a:lnTo>
                  <a:lnTo>
                    <a:pt x="314832" y="25781"/>
                  </a:lnTo>
                  <a:lnTo>
                    <a:pt x="314325" y="51181"/>
                  </a:lnTo>
                  <a:lnTo>
                    <a:pt x="301573" y="51181"/>
                  </a:lnTo>
                  <a:lnTo>
                    <a:pt x="300989" y="76200"/>
                  </a:lnTo>
                  <a:lnTo>
                    <a:pt x="354089" y="51181"/>
                  </a:lnTo>
                  <a:lnTo>
                    <a:pt x="314325" y="51181"/>
                  </a:lnTo>
                  <a:lnTo>
                    <a:pt x="301580" y="50877"/>
                  </a:lnTo>
                  <a:lnTo>
                    <a:pt x="354734" y="50877"/>
                  </a:lnTo>
                  <a:lnTo>
                    <a:pt x="378079" y="39878"/>
                  </a:lnTo>
                  <a:lnTo>
                    <a:pt x="302767" y="0"/>
                  </a:lnTo>
                  <a:close/>
                </a:path>
                <a:path w="378460" h="76200">
                  <a:moveTo>
                    <a:pt x="302173" y="25484"/>
                  </a:moveTo>
                  <a:lnTo>
                    <a:pt x="301580" y="50877"/>
                  </a:lnTo>
                  <a:lnTo>
                    <a:pt x="314325" y="51181"/>
                  </a:lnTo>
                  <a:lnTo>
                    <a:pt x="314832" y="25781"/>
                  </a:lnTo>
                  <a:lnTo>
                    <a:pt x="302173" y="25484"/>
                  </a:lnTo>
                  <a:close/>
                </a:path>
                <a:path w="378460" h="76200">
                  <a:moveTo>
                    <a:pt x="507" y="18415"/>
                  </a:moveTo>
                  <a:lnTo>
                    <a:pt x="0" y="43688"/>
                  </a:lnTo>
                  <a:lnTo>
                    <a:pt x="301580" y="50877"/>
                  </a:lnTo>
                  <a:lnTo>
                    <a:pt x="302173" y="25484"/>
                  </a:lnTo>
                  <a:lnTo>
                    <a:pt x="507" y="18415"/>
                  </a:lnTo>
                  <a:close/>
                </a:path>
              </a:pathLst>
            </a:custGeom>
            <a:solidFill>
              <a:srgbClr val="000000">
                <a:alpha val="3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2883916" y="6190741"/>
              <a:ext cx="378460" cy="76200"/>
            </a:xfrm>
            <a:custGeom>
              <a:avLst/>
              <a:gdLst/>
              <a:ahLst/>
              <a:cxnLst/>
              <a:rect l="l" t="t" r="r" b="b"/>
              <a:pathLst>
                <a:path w="378460" h="76200">
                  <a:moveTo>
                    <a:pt x="302767" y="0"/>
                  </a:moveTo>
                  <a:lnTo>
                    <a:pt x="302176" y="25357"/>
                  </a:lnTo>
                  <a:lnTo>
                    <a:pt x="314832" y="25654"/>
                  </a:lnTo>
                  <a:lnTo>
                    <a:pt x="314325" y="51054"/>
                  </a:lnTo>
                  <a:lnTo>
                    <a:pt x="301576" y="51054"/>
                  </a:lnTo>
                  <a:lnTo>
                    <a:pt x="300989" y="76200"/>
                  </a:lnTo>
                  <a:lnTo>
                    <a:pt x="354359" y="51054"/>
                  </a:lnTo>
                  <a:lnTo>
                    <a:pt x="314325" y="51054"/>
                  </a:lnTo>
                  <a:lnTo>
                    <a:pt x="301583" y="50755"/>
                  </a:lnTo>
                  <a:lnTo>
                    <a:pt x="354993" y="50755"/>
                  </a:lnTo>
                  <a:lnTo>
                    <a:pt x="378079" y="39878"/>
                  </a:lnTo>
                  <a:lnTo>
                    <a:pt x="302767" y="0"/>
                  </a:lnTo>
                  <a:close/>
                </a:path>
                <a:path w="378460" h="76200">
                  <a:moveTo>
                    <a:pt x="302176" y="25357"/>
                  </a:moveTo>
                  <a:lnTo>
                    <a:pt x="301583" y="50755"/>
                  </a:lnTo>
                  <a:lnTo>
                    <a:pt x="314325" y="51054"/>
                  </a:lnTo>
                  <a:lnTo>
                    <a:pt x="314832" y="25654"/>
                  </a:lnTo>
                  <a:lnTo>
                    <a:pt x="302176" y="25357"/>
                  </a:lnTo>
                  <a:close/>
                </a:path>
                <a:path w="378460" h="76200">
                  <a:moveTo>
                    <a:pt x="507" y="18287"/>
                  </a:moveTo>
                  <a:lnTo>
                    <a:pt x="0" y="43687"/>
                  </a:lnTo>
                  <a:lnTo>
                    <a:pt x="301583" y="50755"/>
                  </a:lnTo>
                  <a:lnTo>
                    <a:pt x="302176" y="25357"/>
                  </a:lnTo>
                  <a:lnTo>
                    <a:pt x="507" y="18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2865501" y="4733797"/>
              <a:ext cx="405765" cy="76200"/>
            </a:xfrm>
            <a:custGeom>
              <a:avLst/>
              <a:gdLst/>
              <a:ahLst/>
              <a:cxnLst/>
              <a:rect l="l" t="t" r="r" b="b"/>
              <a:pathLst>
                <a:path w="405764" h="76200">
                  <a:moveTo>
                    <a:pt x="330073" y="0"/>
                  </a:moveTo>
                  <a:lnTo>
                    <a:pt x="329520" y="25504"/>
                  </a:lnTo>
                  <a:lnTo>
                    <a:pt x="342138" y="25780"/>
                  </a:lnTo>
                  <a:lnTo>
                    <a:pt x="341630" y="51053"/>
                  </a:lnTo>
                  <a:lnTo>
                    <a:pt x="328966" y="51053"/>
                  </a:lnTo>
                  <a:lnTo>
                    <a:pt x="328422" y="76200"/>
                  </a:lnTo>
                  <a:lnTo>
                    <a:pt x="381517" y="51053"/>
                  </a:lnTo>
                  <a:lnTo>
                    <a:pt x="341630" y="51053"/>
                  </a:lnTo>
                  <a:lnTo>
                    <a:pt x="328972" y="50776"/>
                  </a:lnTo>
                  <a:lnTo>
                    <a:pt x="382103" y="50776"/>
                  </a:lnTo>
                  <a:lnTo>
                    <a:pt x="405384" y="39750"/>
                  </a:lnTo>
                  <a:lnTo>
                    <a:pt x="330073" y="0"/>
                  </a:lnTo>
                  <a:close/>
                </a:path>
                <a:path w="405764" h="76200">
                  <a:moveTo>
                    <a:pt x="329520" y="25504"/>
                  </a:moveTo>
                  <a:lnTo>
                    <a:pt x="328972" y="50776"/>
                  </a:lnTo>
                  <a:lnTo>
                    <a:pt x="341630" y="51053"/>
                  </a:lnTo>
                  <a:lnTo>
                    <a:pt x="342138" y="25780"/>
                  </a:lnTo>
                  <a:lnTo>
                    <a:pt x="329520" y="25504"/>
                  </a:lnTo>
                  <a:close/>
                </a:path>
                <a:path w="405764" h="76200">
                  <a:moveTo>
                    <a:pt x="507" y="18287"/>
                  </a:moveTo>
                  <a:lnTo>
                    <a:pt x="0" y="43561"/>
                  </a:lnTo>
                  <a:lnTo>
                    <a:pt x="328972" y="50776"/>
                  </a:lnTo>
                  <a:lnTo>
                    <a:pt x="329520" y="25504"/>
                  </a:lnTo>
                  <a:lnTo>
                    <a:pt x="507" y="18287"/>
                  </a:lnTo>
                  <a:close/>
                </a:path>
              </a:pathLst>
            </a:custGeom>
            <a:solidFill>
              <a:srgbClr val="000000">
                <a:alpha val="3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2865501" y="4713858"/>
              <a:ext cx="405765" cy="76200"/>
            </a:xfrm>
            <a:custGeom>
              <a:avLst/>
              <a:gdLst/>
              <a:ahLst/>
              <a:cxnLst/>
              <a:rect l="l" t="t" r="r" b="b"/>
              <a:pathLst>
                <a:path w="405764" h="76200">
                  <a:moveTo>
                    <a:pt x="330073" y="0"/>
                  </a:moveTo>
                  <a:lnTo>
                    <a:pt x="329523" y="25377"/>
                  </a:lnTo>
                  <a:lnTo>
                    <a:pt x="342138" y="25653"/>
                  </a:lnTo>
                  <a:lnTo>
                    <a:pt x="341630" y="51053"/>
                  </a:lnTo>
                  <a:lnTo>
                    <a:pt x="328966" y="51053"/>
                  </a:lnTo>
                  <a:lnTo>
                    <a:pt x="328422" y="76200"/>
                  </a:lnTo>
                  <a:lnTo>
                    <a:pt x="381517" y="51053"/>
                  </a:lnTo>
                  <a:lnTo>
                    <a:pt x="341630" y="51053"/>
                  </a:lnTo>
                  <a:lnTo>
                    <a:pt x="328972" y="50776"/>
                  </a:lnTo>
                  <a:lnTo>
                    <a:pt x="382103" y="50776"/>
                  </a:lnTo>
                  <a:lnTo>
                    <a:pt x="405384" y="39750"/>
                  </a:lnTo>
                  <a:lnTo>
                    <a:pt x="330073" y="0"/>
                  </a:lnTo>
                  <a:close/>
                </a:path>
                <a:path w="405764" h="76200">
                  <a:moveTo>
                    <a:pt x="329523" y="25377"/>
                  </a:moveTo>
                  <a:lnTo>
                    <a:pt x="328972" y="50776"/>
                  </a:lnTo>
                  <a:lnTo>
                    <a:pt x="341630" y="51053"/>
                  </a:lnTo>
                  <a:lnTo>
                    <a:pt x="342138" y="25653"/>
                  </a:lnTo>
                  <a:lnTo>
                    <a:pt x="329523" y="25377"/>
                  </a:lnTo>
                  <a:close/>
                </a:path>
                <a:path w="405764" h="76200">
                  <a:moveTo>
                    <a:pt x="507" y="18161"/>
                  </a:moveTo>
                  <a:lnTo>
                    <a:pt x="0" y="43561"/>
                  </a:lnTo>
                  <a:lnTo>
                    <a:pt x="328972" y="50776"/>
                  </a:lnTo>
                  <a:lnTo>
                    <a:pt x="329523" y="25377"/>
                  </a:lnTo>
                  <a:lnTo>
                    <a:pt x="507" y="181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2901315" y="3416553"/>
              <a:ext cx="360680" cy="76200"/>
            </a:xfrm>
            <a:custGeom>
              <a:avLst/>
              <a:gdLst/>
              <a:ahLst/>
              <a:cxnLst/>
              <a:rect l="l" t="t" r="r" b="b"/>
              <a:pathLst>
                <a:path w="360679" h="76200">
                  <a:moveTo>
                    <a:pt x="284480" y="0"/>
                  </a:moveTo>
                  <a:lnTo>
                    <a:pt x="284480" y="76200"/>
                  </a:lnTo>
                  <a:lnTo>
                    <a:pt x="335280" y="50800"/>
                  </a:lnTo>
                  <a:lnTo>
                    <a:pt x="297180" y="50800"/>
                  </a:lnTo>
                  <a:lnTo>
                    <a:pt x="297180" y="25400"/>
                  </a:lnTo>
                  <a:lnTo>
                    <a:pt x="335280" y="25400"/>
                  </a:lnTo>
                  <a:lnTo>
                    <a:pt x="284480" y="0"/>
                  </a:lnTo>
                  <a:close/>
                </a:path>
                <a:path w="360679" h="76200">
                  <a:moveTo>
                    <a:pt x="284480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284480" y="50800"/>
                  </a:lnTo>
                  <a:lnTo>
                    <a:pt x="284480" y="25400"/>
                  </a:lnTo>
                  <a:close/>
                </a:path>
                <a:path w="360679" h="76200">
                  <a:moveTo>
                    <a:pt x="335280" y="25400"/>
                  </a:moveTo>
                  <a:lnTo>
                    <a:pt x="297180" y="25400"/>
                  </a:lnTo>
                  <a:lnTo>
                    <a:pt x="297180" y="50800"/>
                  </a:lnTo>
                  <a:lnTo>
                    <a:pt x="335280" y="50800"/>
                  </a:lnTo>
                  <a:lnTo>
                    <a:pt x="360680" y="38100"/>
                  </a:lnTo>
                  <a:lnTo>
                    <a:pt x="335280" y="25400"/>
                  </a:lnTo>
                  <a:close/>
                </a:path>
              </a:pathLst>
            </a:custGeom>
            <a:solidFill>
              <a:srgbClr val="000000">
                <a:alpha val="3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2901315" y="3396614"/>
              <a:ext cx="360680" cy="76200"/>
            </a:xfrm>
            <a:custGeom>
              <a:avLst/>
              <a:gdLst/>
              <a:ahLst/>
              <a:cxnLst/>
              <a:rect l="l" t="t" r="r" b="b"/>
              <a:pathLst>
                <a:path w="360679" h="76200">
                  <a:moveTo>
                    <a:pt x="284480" y="0"/>
                  </a:moveTo>
                  <a:lnTo>
                    <a:pt x="284480" y="76200"/>
                  </a:lnTo>
                  <a:lnTo>
                    <a:pt x="335280" y="50800"/>
                  </a:lnTo>
                  <a:lnTo>
                    <a:pt x="297180" y="50800"/>
                  </a:lnTo>
                  <a:lnTo>
                    <a:pt x="297180" y="25400"/>
                  </a:lnTo>
                  <a:lnTo>
                    <a:pt x="335280" y="25400"/>
                  </a:lnTo>
                  <a:lnTo>
                    <a:pt x="284480" y="0"/>
                  </a:lnTo>
                  <a:close/>
                </a:path>
                <a:path w="360679" h="76200">
                  <a:moveTo>
                    <a:pt x="284480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284480" y="50800"/>
                  </a:lnTo>
                  <a:lnTo>
                    <a:pt x="284480" y="25400"/>
                  </a:lnTo>
                  <a:close/>
                </a:path>
                <a:path w="360679" h="76200">
                  <a:moveTo>
                    <a:pt x="335280" y="25400"/>
                  </a:moveTo>
                  <a:lnTo>
                    <a:pt x="297180" y="25400"/>
                  </a:lnTo>
                  <a:lnTo>
                    <a:pt x="297180" y="50800"/>
                  </a:lnTo>
                  <a:lnTo>
                    <a:pt x="335280" y="50800"/>
                  </a:lnTo>
                  <a:lnTo>
                    <a:pt x="360680" y="38100"/>
                  </a:lnTo>
                  <a:lnTo>
                    <a:pt x="335280" y="25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02004" y="851052"/>
            <a:ext cx="4935855" cy="10083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900"/>
              </a:lnSpc>
              <a:spcBef>
                <a:spcPts val="100"/>
              </a:spcBef>
            </a:pPr>
            <a:r>
              <a:rPr dirty="0" sz="1600">
                <a:latin typeface="Calibri"/>
                <a:cs typeface="Calibri"/>
              </a:rPr>
              <a:t>analyzed.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Based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on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this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analysis,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fertilizers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will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be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predicted accordingly.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30"/>
              </a:spcBef>
              <a:tabLst>
                <a:tab pos="1022985" algn="l"/>
              </a:tabLst>
            </a:pPr>
            <a:r>
              <a:rPr dirty="0" sz="1600" spc="-10">
                <a:latin typeface="Calibri"/>
                <a:cs typeface="Calibri"/>
              </a:rPr>
              <a:t>FRMERS</a:t>
            </a:r>
            <a:r>
              <a:rPr dirty="0" sz="1600">
                <a:latin typeface="Calibri"/>
                <a:cs typeface="Calibri"/>
              </a:rPr>
              <a:t>	</a:t>
            </a:r>
            <a:r>
              <a:rPr dirty="0" sz="1600" spc="-10">
                <a:latin typeface="Calibri"/>
                <a:cs typeface="Calibri"/>
              </a:rPr>
              <a:t>CHECKINPUT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712714" y="3240151"/>
            <a:ext cx="4718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0">
                <a:latin typeface="Calibri"/>
                <a:cs typeface="Calibri"/>
              </a:rPr>
              <a:t>VIEW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555875" y="4889119"/>
            <a:ext cx="4718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0">
                <a:latin typeface="Calibri"/>
                <a:cs typeface="Calibri"/>
              </a:rPr>
              <a:t>VIEW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902004" y="6538341"/>
            <a:ext cx="5960110" cy="23463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C00000"/>
                </a:solidFill>
                <a:latin typeface="Calibri"/>
                <a:cs typeface="Calibri"/>
              </a:rPr>
              <a:t>Step</a:t>
            </a:r>
            <a:r>
              <a:rPr dirty="0" sz="1400" spc="-2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C00000"/>
                </a:solidFill>
                <a:latin typeface="Calibri"/>
                <a:cs typeface="Calibri"/>
              </a:rPr>
              <a:t>3:</a:t>
            </a:r>
            <a:r>
              <a:rPr dirty="0" sz="1400" spc="-3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C00000"/>
                </a:solidFill>
                <a:latin typeface="Calibri"/>
                <a:cs typeface="Calibri"/>
              </a:rPr>
              <a:t>Leaf</a:t>
            </a:r>
            <a:r>
              <a:rPr dirty="0" sz="1400" spc="-1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C00000"/>
                </a:solidFill>
                <a:latin typeface="Calibri"/>
                <a:cs typeface="Calibri"/>
              </a:rPr>
              <a:t>Disease</a:t>
            </a:r>
            <a:r>
              <a:rPr dirty="0" sz="1400" spc="-2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C00000"/>
                </a:solidFill>
                <a:latin typeface="Calibri"/>
                <a:cs typeface="Calibri"/>
              </a:rPr>
              <a:t>Identification</a:t>
            </a:r>
            <a:endParaRPr sz="1400">
              <a:latin typeface="Calibri"/>
              <a:cs typeface="Calibri"/>
            </a:endParaRPr>
          </a:p>
          <a:p>
            <a:pPr marL="12700" marR="60325" indent="254000">
              <a:lnSpc>
                <a:spcPct val="117300"/>
              </a:lnSpc>
              <a:spcBef>
                <a:spcPts val="1065"/>
              </a:spcBef>
            </a:pP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this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step,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leaf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disease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present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corresponding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crop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will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analyzed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data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will</a:t>
            </a:r>
            <a:r>
              <a:rPr dirty="0" sz="1100" spc="-25">
                <a:latin typeface="Calibri"/>
                <a:cs typeface="Calibri"/>
              </a:rPr>
              <a:t> be </a:t>
            </a:r>
            <a:r>
              <a:rPr dirty="0" sz="1100" spc="-10">
                <a:latin typeface="Calibri"/>
                <a:cs typeface="Calibri"/>
              </a:rPr>
              <a:t>recorded.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600">
                <a:solidFill>
                  <a:srgbClr val="C00000"/>
                </a:solidFill>
                <a:latin typeface="Calibri"/>
                <a:cs typeface="Calibri"/>
              </a:rPr>
              <a:t>Step</a:t>
            </a:r>
            <a:r>
              <a:rPr dirty="0" sz="1600" spc="-5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C00000"/>
                </a:solidFill>
                <a:latin typeface="Calibri"/>
                <a:cs typeface="Calibri"/>
              </a:rPr>
              <a:t>4:</a:t>
            </a:r>
            <a:r>
              <a:rPr dirty="0" sz="1600" spc="-5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C00000"/>
                </a:solidFill>
                <a:latin typeface="Calibri"/>
                <a:cs typeface="Calibri"/>
              </a:rPr>
              <a:t>Prediction</a:t>
            </a:r>
            <a:r>
              <a:rPr dirty="0" sz="1600" spc="-4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C00000"/>
                </a:solidFill>
                <a:latin typeface="Calibri"/>
                <a:cs typeface="Calibri"/>
              </a:rPr>
              <a:t>of</a:t>
            </a:r>
            <a:r>
              <a:rPr dirty="0" sz="1600" spc="-5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C00000"/>
                </a:solidFill>
                <a:latin typeface="Calibri"/>
                <a:cs typeface="Calibri"/>
              </a:rPr>
              <a:t>the</a:t>
            </a:r>
            <a:r>
              <a:rPr dirty="0" sz="1600" spc="-4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C00000"/>
                </a:solidFill>
                <a:latin typeface="Calibri"/>
                <a:cs typeface="Calibri"/>
              </a:rPr>
              <a:t>fertilizer</a:t>
            </a:r>
            <a:r>
              <a:rPr dirty="0" sz="1600" spc="-5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C00000"/>
                </a:solidFill>
                <a:latin typeface="Calibri"/>
                <a:cs typeface="Calibri"/>
              </a:rPr>
              <a:t>through</a:t>
            </a:r>
            <a:r>
              <a:rPr dirty="0" sz="1600" spc="-5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C00000"/>
                </a:solidFill>
                <a:latin typeface="Calibri"/>
                <a:cs typeface="Calibri"/>
              </a:rPr>
              <a:t>comparing</a:t>
            </a:r>
            <a:r>
              <a:rPr dirty="0" sz="1600" spc="-4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C00000"/>
                </a:solidFill>
                <a:latin typeface="Calibri"/>
                <a:cs typeface="Calibri"/>
              </a:rPr>
              <a:t>and</a:t>
            </a:r>
            <a:r>
              <a:rPr dirty="0" sz="1600" spc="-4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C00000"/>
                </a:solidFill>
                <a:latin typeface="Calibri"/>
                <a:cs typeface="Calibri"/>
              </a:rPr>
              <a:t>classification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order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carry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out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classification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process,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data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from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soil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report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was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compared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with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data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800">
              <a:latin typeface="Calibri"/>
              <a:cs typeface="Calibri"/>
            </a:endParaRPr>
          </a:p>
          <a:p>
            <a:pPr marL="12700" marR="62865">
              <a:lnSpc>
                <a:spcPct val="117300"/>
              </a:lnSpc>
            </a:pPr>
            <a:r>
              <a:rPr dirty="0" sz="1100">
                <a:latin typeface="Calibri"/>
                <a:cs typeface="Calibri"/>
              </a:rPr>
              <a:t>stored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database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using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Long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or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Short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Term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Memory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algorithm.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Finally,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fertilizers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are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predicted </a:t>
            </a:r>
            <a:r>
              <a:rPr dirty="0" sz="1100">
                <a:latin typeface="Calibri"/>
                <a:cs typeface="Calibri"/>
              </a:rPr>
              <a:t>relevant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to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soil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type.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654300" y="2397760"/>
            <a:ext cx="1547495" cy="624205"/>
          </a:xfrm>
          <a:prstGeom prst="rect">
            <a:avLst/>
          </a:prstGeom>
          <a:solidFill>
            <a:srgbClr val="4F81BC"/>
          </a:solidFill>
          <a:ln w="25400">
            <a:solidFill>
              <a:srgbClr val="233E5F"/>
            </a:solidFill>
          </a:ln>
        </p:spPr>
        <p:txBody>
          <a:bodyPr wrap="square" lIns="0" tIns="44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950">
              <a:latin typeface="Times New Roman"/>
              <a:cs typeface="Times New Roman"/>
            </a:endParaRPr>
          </a:p>
          <a:p>
            <a:pPr algn="ctr" marL="3175">
              <a:lnSpc>
                <a:spcPct val="100000"/>
              </a:lnSpc>
            </a:pPr>
            <a:r>
              <a:rPr dirty="0" sz="1100" spc="-10">
                <a:latin typeface="Calibri"/>
                <a:cs typeface="Calibri"/>
              </a:rPr>
              <a:t>LOGIN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1283969" y="3611245"/>
            <a:ext cx="1863725" cy="949325"/>
          </a:xfrm>
          <a:custGeom>
            <a:avLst/>
            <a:gdLst/>
            <a:ahLst/>
            <a:cxnLst/>
            <a:rect l="l" t="t" r="r" b="b"/>
            <a:pathLst>
              <a:path w="1863725" h="949325">
                <a:moveTo>
                  <a:pt x="1863725" y="0"/>
                </a:moveTo>
                <a:lnTo>
                  <a:pt x="0" y="0"/>
                </a:lnTo>
                <a:lnTo>
                  <a:pt x="0" y="949325"/>
                </a:lnTo>
                <a:lnTo>
                  <a:pt x="1863725" y="949325"/>
                </a:lnTo>
                <a:lnTo>
                  <a:pt x="1863725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1283969" y="3611245"/>
            <a:ext cx="1863725" cy="949325"/>
          </a:xfrm>
          <a:prstGeom prst="rect">
            <a:avLst/>
          </a:prstGeom>
          <a:ln w="25400">
            <a:solidFill>
              <a:srgbClr val="233E5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9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100" spc="-10">
                <a:latin typeface="Calibri"/>
                <a:cs typeface="Calibri"/>
              </a:rPr>
              <a:t>REGISTER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877309" y="3514090"/>
            <a:ext cx="1547495" cy="1019810"/>
          </a:xfrm>
          <a:prstGeom prst="rect">
            <a:avLst/>
          </a:prstGeom>
          <a:solidFill>
            <a:srgbClr val="4F81BC"/>
          </a:solidFill>
          <a:ln w="25400">
            <a:solidFill>
              <a:srgbClr val="233E5F"/>
            </a:solidFill>
          </a:ln>
        </p:spPr>
        <p:txBody>
          <a:bodyPr wrap="square" lIns="0" tIns="24130" rIns="0" bIns="0" rtlCol="0" vert="horz">
            <a:spAutoFit/>
          </a:bodyPr>
          <a:lstStyle/>
          <a:p>
            <a:pPr marL="623570" marR="144145" indent="-469900">
              <a:lnSpc>
                <a:spcPct val="192700"/>
              </a:lnSpc>
              <a:spcBef>
                <a:spcPts val="190"/>
              </a:spcBef>
            </a:pPr>
            <a:r>
              <a:rPr dirty="0" sz="1100">
                <a:latin typeface="Calibri"/>
                <a:cs typeface="Calibri"/>
              </a:rPr>
              <a:t>VIEW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MANUFACTURE </a:t>
            </a:r>
            <a:r>
              <a:rPr dirty="0" sz="1100" spc="-20">
                <a:latin typeface="Calibri"/>
                <a:cs typeface="Calibri"/>
              </a:rPr>
              <a:t>DATE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823970" y="5053329"/>
            <a:ext cx="1758314" cy="1125220"/>
          </a:xfrm>
          <a:prstGeom prst="rect">
            <a:avLst/>
          </a:prstGeom>
          <a:solidFill>
            <a:srgbClr val="4F81BC"/>
          </a:solidFill>
          <a:ln w="25400">
            <a:solidFill>
              <a:srgbClr val="233E5F"/>
            </a:solidFill>
          </a:ln>
        </p:spPr>
        <p:txBody>
          <a:bodyPr wrap="square" lIns="0" tIns="77470" rIns="0" bIns="0" rtlCol="0" vert="horz">
            <a:spAutoFit/>
          </a:bodyPr>
          <a:lstStyle/>
          <a:p>
            <a:pPr marL="702945" marR="320040" indent="-370840">
              <a:lnSpc>
                <a:spcPct val="192700"/>
              </a:lnSpc>
              <a:spcBef>
                <a:spcPts val="610"/>
              </a:spcBef>
            </a:pPr>
            <a:r>
              <a:rPr dirty="0" sz="1100">
                <a:latin typeface="Calibri"/>
                <a:cs typeface="Calibri"/>
              </a:rPr>
              <a:t>VIEW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PURCHASING PLACE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6018529" y="4345940"/>
            <a:ext cx="1423670" cy="1001394"/>
            <a:chOff x="6018529" y="4345940"/>
            <a:chExt cx="1423670" cy="1001394"/>
          </a:xfrm>
        </p:grpSpPr>
        <p:sp>
          <p:nvSpPr>
            <p:cNvPr id="12" name="object 12" descr=""/>
            <p:cNvSpPr/>
            <p:nvPr/>
          </p:nvSpPr>
          <p:spPr>
            <a:xfrm>
              <a:off x="6031229" y="4358640"/>
              <a:ext cx="1398270" cy="975994"/>
            </a:xfrm>
            <a:custGeom>
              <a:avLst/>
              <a:gdLst/>
              <a:ahLst/>
              <a:cxnLst/>
              <a:rect l="l" t="t" r="r" b="b"/>
              <a:pathLst>
                <a:path w="1398270" h="975995">
                  <a:moveTo>
                    <a:pt x="699135" y="0"/>
                  </a:moveTo>
                  <a:lnTo>
                    <a:pt x="627659" y="790"/>
                  </a:lnTo>
                  <a:lnTo>
                    <a:pt x="558246" y="3111"/>
                  </a:lnTo>
                  <a:lnTo>
                    <a:pt x="491249" y="6886"/>
                  </a:lnTo>
                  <a:lnTo>
                    <a:pt x="427017" y="12037"/>
                  </a:lnTo>
                  <a:lnTo>
                    <a:pt x="365904" y="18487"/>
                  </a:lnTo>
                  <a:lnTo>
                    <a:pt x="308260" y="26159"/>
                  </a:lnTo>
                  <a:lnTo>
                    <a:pt x="254437" y="34977"/>
                  </a:lnTo>
                  <a:lnTo>
                    <a:pt x="204787" y="44862"/>
                  </a:lnTo>
                  <a:lnTo>
                    <a:pt x="159661" y="55739"/>
                  </a:lnTo>
                  <a:lnTo>
                    <a:pt x="119412" y="67530"/>
                  </a:lnTo>
                  <a:lnTo>
                    <a:pt x="54947" y="93547"/>
                  </a:lnTo>
                  <a:lnTo>
                    <a:pt x="14205" y="122296"/>
                  </a:lnTo>
                  <a:lnTo>
                    <a:pt x="0" y="153162"/>
                  </a:lnTo>
                  <a:lnTo>
                    <a:pt x="0" y="822833"/>
                  </a:lnTo>
                  <a:lnTo>
                    <a:pt x="31435" y="868376"/>
                  </a:lnTo>
                  <a:lnTo>
                    <a:pt x="84390" y="895835"/>
                  </a:lnTo>
                  <a:lnTo>
                    <a:pt x="159661" y="920255"/>
                  </a:lnTo>
                  <a:lnTo>
                    <a:pt x="204787" y="931132"/>
                  </a:lnTo>
                  <a:lnTo>
                    <a:pt x="254437" y="941017"/>
                  </a:lnTo>
                  <a:lnTo>
                    <a:pt x="308260" y="949835"/>
                  </a:lnTo>
                  <a:lnTo>
                    <a:pt x="365904" y="957507"/>
                  </a:lnTo>
                  <a:lnTo>
                    <a:pt x="427017" y="963957"/>
                  </a:lnTo>
                  <a:lnTo>
                    <a:pt x="491249" y="969108"/>
                  </a:lnTo>
                  <a:lnTo>
                    <a:pt x="558246" y="972883"/>
                  </a:lnTo>
                  <a:lnTo>
                    <a:pt x="627659" y="975204"/>
                  </a:lnTo>
                  <a:lnTo>
                    <a:pt x="699135" y="975995"/>
                  </a:lnTo>
                  <a:lnTo>
                    <a:pt x="770610" y="975204"/>
                  </a:lnTo>
                  <a:lnTo>
                    <a:pt x="840023" y="972883"/>
                  </a:lnTo>
                  <a:lnTo>
                    <a:pt x="907020" y="969108"/>
                  </a:lnTo>
                  <a:lnTo>
                    <a:pt x="971252" y="963957"/>
                  </a:lnTo>
                  <a:lnTo>
                    <a:pt x="1032365" y="957507"/>
                  </a:lnTo>
                  <a:lnTo>
                    <a:pt x="1090009" y="949835"/>
                  </a:lnTo>
                  <a:lnTo>
                    <a:pt x="1143832" y="941017"/>
                  </a:lnTo>
                  <a:lnTo>
                    <a:pt x="1193482" y="931132"/>
                  </a:lnTo>
                  <a:lnTo>
                    <a:pt x="1238608" y="920255"/>
                  </a:lnTo>
                  <a:lnTo>
                    <a:pt x="1278857" y="908464"/>
                  </a:lnTo>
                  <a:lnTo>
                    <a:pt x="1343322" y="882447"/>
                  </a:lnTo>
                  <a:lnTo>
                    <a:pt x="1384064" y="853698"/>
                  </a:lnTo>
                  <a:lnTo>
                    <a:pt x="1398270" y="822833"/>
                  </a:lnTo>
                  <a:lnTo>
                    <a:pt x="1398270" y="153162"/>
                  </a:lnTo>
                  <a:lnTo>
                    <a:pt x="1366834" y="107618"/>
                  </a:lnTo>
                  <a:lnTo>
                    <a:pt x="1313879" y="80159"/>
                  </a:lnTo>
                  <a:lnTo>
                    <a:pt x="1238608" y="55739"/>
                  </a:lnTo>
                  <a:lnTo>
                    <a:pt x="1193482" y="44862"/>
                  </a:lnTo>
                  <a:lnTo>
                    <a:pt x="1143832" y="34977"/>
                  </a:lnTo>
                  <a:lnTo>
                    <a:pt x="1090009" y="26159"/>
                  </a:lnTo>
                  <a:lnTo>
                    <a:pt x="1032365" y="18487"/>
                  </a:lnTo>
                  <a:lnTo>
                    <a:pt x="971252" y="12037"/>
                  </a:lnTo>
                  <a:lnTo>
                    <a:pt x="907020" y="6886"/>
                  </a:lnTo>
                  <a:lnTo>
                    <a:pt x="840023" y="3111"/>
                  </a:lnTo>
                  <a:lnTo>
                    <a:pt x="770610" y="790"/>
                  </a:lnTo>
                  <a:lnTo>
                    <a:pt x="69913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031229" y="4358640"/>
              <a:ext cx="1398270" cy="975994"/>
            </a:xfrm>
            <a:custGeom>
              <a:avLst/>
              <a:gdLst/>
              <a:ahLst/>
              <a:cxnLst/>
              <a:rect l="l" t="t" r="r" b="b"/>
              <a:pathLst>
                <a:path w="1398270" h="975995">
                  <a:moveTo>
                    <a:pt x="699135" y="0"/>
                  </a:moveTo>
                  <a:lnTo>
                    <a:pt x="627659" y="790"/>
                  </a:lnTo>
                  <a:lnTo>
                    <a:pt x="558246" y="3111"/>
                  </a:lnTo>
                  <a:lnTo>
                    <a:pt x="491249" y="6886"/>
                  </a:lnTo>
                  <a:lnTo>
                    <a:pt x="427017" y="12037"/>
                  </a:lnTo>
                  <a:lnTo>
                    <a:pt x="365904" y="18487"/>
                  </a:lnTo>
                  <a:lnTo>
                    <a:pt x="308260" y="26159"/>
                  </a:lnTo>
                  <a:lnTo>
                    <a:pt x="254437" y="34977"/>
                  </a:lnTo>
                  <a:lnTo>
                    <a:pt x="204787" y="44862"/>
                  </a:lnTo>
                  <a:lnTo>
                    <a:pt x="159661" y="55739"/>
                  </a:lnTo>
                  <a:lnTo>
                    <a:pt x="119412" y="67530"/>
                  </a:lnTo>
                  <a:lnTo>
                    <a:pt x="54947" y="93547"/>
                  </a:lnTo>
                  <a:lnTo>
                    <a:pt x="14205" y="122296"/>
                  </a:lnTo>
                  <a:lnTo>
                    <a:pt x="0" y="153162"/>
                  </a:lnTo>
                  <a:lnTo>
                    <a:pt x="0" y="822833"/>
                  </a:lnTo>
                  <a:lnTo>
                    <a:pt x="31435" y="868376"/>
                  </a:lnTo>
                  <a:lnTo>
                    <a:pt x="84390" y="895835"/>
                  </a:lnTo>
                  <a:lnTo>
                    <a:pt x="159661" y="920255"/>
                  </a:lnTo>
                  <a:lnTo>
                    <a:pt x="204787" y="931132"/>
                  </a:lnTo>
                  <a:lnTo>
                    <a:pt x="254437" y="941017"/>
                  </a:lnTo>
                  <a:lnTo>
                    <a:pt x="308260" y="949835"/>
                  </a:lnTo>
                  <a:lnTo>
                    <a:pt x="365904" y="957507"/>
                  </a:lnTo>
                  <a:lnTo>
                    <a:pt x="427017" y="963957"/>
                  </a:lnTo>
                  <a:lnTo>
                    <a:pt x="491249" y="969108"/>
                  </a:lnTo>
                  <a:lnTo>
                    <a:pt x="558246" y="972883"/>
                  </a:lnTo>
                  <a:lnTo>
                    <a:pt x="627659" y="975204"/>
                  </a:lnTo>
                  <a:lnTo>
                    <a:pt x="699135" y="975995"/>
                  </a:lnTo>
                  <a:lnTo>
                    <a:pt x="770610" y="975204"/>
                  </a:lnTo>
                  <a:lnTo>
                    <a:pt x="840023" y="972883"/>
                  </a:lnTo>
                  <a:lnTo>
                    <a:pt x="907020" y="969108"/>
                  </a:lnTo>
                  <a:lnTo>
                    <a:pt x="971252" y="963957"/>
                  </a:lnTo>
                  <a:lnTo>
                    <a:pt x="1032365" y="957507"/>
                  </a:lnTo>
                  <a:lnTo>
                    <a:pt x="1090009" y="949835"/>
                  </a:lnTo>
                  <a:lnTo>
                    <a:pt x="1143832" y="941017"/>
                  </a:lnTo>
                  <a:lnTo>
                    <a:pt x="1193482" y="931132"/>
                  </a:lnTo>
                  <a:lnTo>
                    <a:pt x="1238608" y="920255"/>
                  </a:lnTo>
                  <a:lnTo>
                    <a:pt x="1278857" y="908464"/>
                  </a:lnTo>
                  <a:lnTo>
                    <a:pt x="1343322" y="882447"/>
                  </a:lnTo>
                  <a:lnTo>
                    <a:pt x="1384064" y="853698"/>
                  </a:lnTo>
                  <a:lnTo>
                    <a:pt x="1398270" y="822833"/>
                  </a:lnTo>
                  <a:lnTo>
                    <a:pt x="1398270" y="153162"/>
                  </a:lnTo>
                  <a:lnTo>
                    <a:pt x="1366834" y="107618"/>
                  </a:lnTo>
                  <a:lnTo>
                    <a:pt x="1313879" y="80159"/>
                  </a:lnTo>
                  <a:lnTo>
                    <a:pt x="1238608" y="55739"/>
                  </a:lnTo>
                  <a:lnTo>
                    <a:pt x="1193482" y="44862"/>
                  </a:lnTo>
                  <a:lnTo>
                    <a:pt x="1143832" y="34977"/>
                  </a:lnTo>
                  <a:lnTo>
                    <a:pt x="1090009" y="26159"/>
                  </a:lnTo>
                  <a:lnTo>
                    <a:pt x="1032365" y="18487"/>
                  </a:lnTo>
                  <a:lnTo>
                    <a:pt x="971252" y="12037"/>
                  </a:lnTo>
                  <a:lnTo>
                    <a:pt x="907020" y="6886"/>
                  </a:lnTo>
                  <a:lnTo>
                    <a:pt x="840023" y="3111"/>
                  </a:lnTo>
                  <a:lnTo>
                    <a:pt x="770610" y="790"/>
                  </a:lnTo>
                  <a:lnTo>
                    <a:pt x="699135" y="0"/>
                  </a:lnTo>
                  <a:close/>
                </a:path>
                <a:path w="1398270" h="975995">
                  <a:moveTo>
                    <a:pt x="0" y="153162"/>
                  </a:moveTo>
                  <a:lnTo>
                    <a:pt x="31435" y="198763"/>
                  </a:lnTo>
                  <a:lnTo>
                    <a:pt x="84390" y="226250"/>
                  </a:lnTo>
                  <a:lnTo>
                    <a:pt x="159661" y="250688"/>
                  </a:lnTo>
                  <a:lnTo>
                    <a:pt x="204787" y="261572"/>
                  </a:lnTo>
                  <a:lnTo>
                    <a:pt x="254437" y="271463"/>
                  </a:lnTo>
                  <a:lnTo>
                    <a:pt x="308260" y="280284"/>
                  </a:lnTo>
                  <a:lnTo>
                    <a:pt x="365904" y="287959"/>
                  </a:lnTo>
                  <a:lnTo>
                    <a:pt x="427017" y="294411"/>
                  </a:lnTo>
                  <a:lnTo>
                    <a:pt x="491249" y="299563"/>
                  </a:lnTo>
                  <a:lnTo>
                    <a:pt x="558246" y="303338"/>
                  </a:lnTo>
                  <a:lnTo>
                    <a:pt x="627659" y="305660"/>
                  </a:lnTo>
                  <a:lnTo>
                    <a:pt x="699135" y="306450"/>
                  </a:lnTo>
                  <a:lnTo>
                    <a:pt x="770610" y="305660"/>
                  </a:lnTo>
                  <a:lnTo>
                    <a:pt x="840023" y="303338"/>
                  </a:lnTo>
                  <a:lnTo>
                    <a:pt x="907020" y="299563"/>
                  </a:lnTo>
                  <a:lnTo>
                    <a:pt x="971252" y="294411"/>
                  </a:lnTo>
                  <a:lnTo>
                    <a:pt x="1032365" y="287959"/>
                  </a:lnTo>
                  <a:lnTo>
                    <a:pt x="1090009" y="280284"/>
                  </a:lnTo>
                  <a:lnTo>
                    <a:pt x="1143832" y="271463"/>
                  </a:lnTo>
                  <a:lnTo>
                    <a:pt x="1193482" y="261572"/>
                  </a:lnTo>
                  <a:lnTo>
                    <a:pt x="1238608" y="250688"/>
                  </a:lnTo>
                  <a:lnTo>
                    <a:pt x="1278857" y="238889"/>
                  </a:lnTo>
                  <a:lnTo>
                    <a:pt x="1343322" y="212850"/>
                  </a:lnTo>
                  <a:lnTo>
                    <a:pt x="1384064" y="184069"/>
                  </a:lnTo>
                  <a:lnTo>
                    <a:pt x="1394659" y="168843"/>
                  </a:lnTo>
                  <a:lnTo>
                    <a:pt x="1398270" y="153162"/>
                  </a:lnTo>
                </a:path>
              </a:pathLst>
            </a:custGeom>
            <a:ln w="25400">
              <a:solidFill>
                <a:srgbClr val="233E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6416802" y="4732146"/>
            <a:ext cx="63246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10">
                <a:latin typeface="Calibri"/>
                <a:cs typeface="Calibri"/>
              </a:rPr>
              <a:t>DATABASE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787400" y="2315210"/>
            <a:ext cx="1894839" cy="1334135"/>
            <a:chOff x="787400" y="2315210"/>
            <a:chExt cx="1894839" cy="1334135"/>
          </a:xfrm>
        </p:grpSpPr>
        <p:sp>
          <p:nvSpPr>
            <p:cNvPr id="16" name="object 16" descr=""/>
            <p:cNvSpPr/>
            <p:nvPr/>
          </p:nvSpPr>
          <p:spPr>
            <a:xfrm>
              <a:off x="1158722" y="3000629"/>
              <a:ext cx="389255" cy="648335"/>
            </a:xfrm>
            <a:custGeom>
              <a:avLst/>
              <a:gdLst/>
              <a:ahLst/>
              <a:cxnLst/>
              <a:rect l="l" t="t" r="r" b="b"/>
              <a:pathLst>
                <a:path w="389255" h="648335">
                  <a:moveTo>
                    <a:pt x="339181" y="589181"/>
                  </a:moveTo>
                  <a:lnTo>
                    <a:pt x="317271" y="602107"/>
                  </a:lnTo>
                  <a:lnTo>
                    <a:pt x="388772" y="648335"/>
                  </a:lnTo>
                  <a:lnTo>
                    <a:pt x="385454" y="600075"/>
                  </a:lnTo>
                  <a:lnTo>
                    <a:pt x="345592" y="600075"/>
                  </a:lnTo>
                  <a:lnTo>
                    <a:pt x="339181" y="589181"/>
                  </a:lnTo>
                  <a:close/>
                </a:path>
                <a:path w="389255" h="648335">
                  <a:moveTo>
                    <a:pt x="361092" y="576255"/>
                  </a:moveTo>
                  <a:lnTo>
                    <a:pt x="339181" y="589181"/>
                  </a:lnTo>
                  <a:lnTo>
                    <a:pt x="345592" y="600075"/>
                  </a:lnTo>
                  <a:lnTo>
                    <a:pt x="367563" y="587248"/>
                  </a:lnTo>
                  <a:lnTo>
                    <a:pt x="361092" y="576255"/>
                  </a:lnTo>
                  <a:close/>
                </a:path>
                <a:path w="389255" h="648335">
                  <a:moveTo>
                    <a:pt x="382930" y="563372"/>
                  </a:moveTo>
                  <a:lnTo>
                    <a:pt x="361092" y="576255"/>
                  </a:lnTo>
                  <a:lnTo>
                    <a:pt x="367563" y="587248"/>
                  </a:lnTo>
                  <a:lnTo>
                    <a:pt x="345592" y="600075"/>
                  </a:lnTo>
                  <a:lnTo>
                    <a:pt x="385454" y="600075"/>
                  </a:lnTo>
                  <a:lnTo>
                    <a:pt x="382930" y="563372"/>
                  </a:lnTo>
                  <a:close/>
                </a:path>
                <a:path w="389255" h="648335">
                  <a:moveTo>
                    <a:pt x="21894" y="0"/>
                  </a:moveTo>
                  <a:lnTo>
                    <a:pt x="0" y="12826"/>
                  </a:lnTo>
                  <a:lnTo>
                    <a:pt x="339181" y="589181"/>
                  </a:lnTo>
                  <a:lnTo>
                    <a:pt x="361092" y="576255"/>
                  </a:lnTo>
                  <a:lnTo>
                    <a:pt x="21894" y="0"/>
                  </a:lnTo>
                  <a:close/>
                </a:path>
              </a:pathLst>
            </a:custGeom>
            <a:solidFill>
              <a:srgbClr val="000000">
                <a:alpha val="3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158722" y="2980563"/>
              <a:ext cx="389255" cy="648970"/>
            </a:xfrm>
            <a:custGeom>
              <a:avLst/>
              <a:gdLst/>
              <a:ahLst/>
              <a:cxnLst/>
              <a:rect l="l" t="t" r="r" b="b"/>
              <a:pathLst>
                <a:path w="389255" h="648970">
                  <a:moveTo>
                    <a:pt x="339144" y="589245"/>
                  </a:moveTo>
                  <a:lnTo>
                    <a:pt x="317271" y="602106"/>
                  </a:lnTo>
                  <a:lnTo>
                    <a:pt x="388772" y="648461"/>
                  </a:lnTo>
                  <a:lnTo>
                    <a:pt x="385454" y="600201"/>
                  </a:lnTo>
                  <a:lnTo>
                    <a:pt x="345592" y="600201"/>
                  </a:lnTo>
                  <a:lnTo>
                    <a:pt x="339144" y="589245"/>
                  </a:lnTo>
                  <a:close/>
                </a:path>
                <a:path w="389255" h="648970">
                  <a:moveTo>
                    <a:pt x="361129" y="576317"/>
                  </a:moveTo>
                  <a:lnTo>
                    <a:pt x="339144" y="589245"/>
                  </a:lnTo>
                  <a:lnTo>
                    <a:pt x="345592" y="600201"/>
                  </a:lnTo>
                  <a:lnTo>
                    <a:pt x="367563" y="587247"/>
                  </a:lnTo>
                  <a:lnTo>
                    <a:pt x="361129" y="576317"/>
                  </a:lnTo>
                  <a:close/>
                </a:path>
                <a:path w="389255" h="648970">
                  <a:moveTo>
                    <a:pt x="382930" y="563498"/>
                  </a:moveTo>
                  <a:lnTo>
                    <a:pt x="361129" y="576317"/>
                  </a:lnTo>
                  <a:lnTo>
                    <a:pt x="367563" y="587247"/>
                  </a:lnTo>
                  <a:lnTo>
                    <a:pt x="345592" y="600201"/>
                  </a:lnTo>
                  <a:lnTo>
                    <a:pt x="385454" y="600201"/>
                  </a:lnTo>
                  <a:lnTo>
                    <a:pt x="382930" y="563498"/>
                  </a:lnTo>
                  <a:close/>
                </a:path>
                <a:path w="389255" h="648970">
                  <a:moveTo>
                    <a:pt x="21894" y="0"/>
                  </a:moveTo>
                  <a:lnTo>
                    <a:pt x="0" y="12953"/>
                  </a:lnTo>
                  <a:lnTo>
                    <a:pt x="339144" y="589245"/>
                  </a:lnTo>
                  <a:lnTo>
                    <a:pt x="361129" y="576317"/>
                  </a:lnTo>
                  <a:lnTo>
                    <a:pt x="21894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851660" y="2652014"/>
              <a:ext cx="830580" cy="301625"/>
            </a:xfrm>
            <a:custGeom>
              <a:avLst/>
              <a:gdLst/>
              <a:ahLst/>
              <a:cxnLst/>
              <a:rect l="l" t="t" r="r" b="b"/>
              <a:pathLst>
                <a:path w="830580" h="301625">
                  <a:moveTo>
                    <a:pt x="757709" y="265755"/>
                  </a:moveTo>
                  <a:lnTo>
                    <a:pt x="710691" y="276225"/>
                  </a:lnTo>
                  <a:lnTo>
                    <a:pt x="706373" y="283082"/>
                  </a:lnTo>
                  <a:lnTo>
                    <a:pt x="709421" y="296799"/>
                  </a:lnTo>
                  <a:lnTo>
                    <a:pt x="716152" y="301116"/>
                  </a:lnTo>
                  <a:lnTo>
                    <a:pt x="810550" y="280034"/>
                  </a:lnTo>
                  <a:lnTo>
                    <a:pt x="802513" y="280034"/>
                  </a:lnTo>
                  <a:lnTo>
                    <a:pt x="757709" y="265755"/>
                  </a:lnTo>
                  <a:close/>
                </a:path>
                <a:path w="830580" h="301625">
                  <a:moveTo>
                    <a:pt x="782320" y="260274"/>
                  </a:moveTo>
                  <a:lnTo>
                    <a:pt x="757709" y="265755"/>
                  </a:lnTo>
                  <a:lnTo>
                    <a:pt x="802513" y="280034"/>
                  </a:lnTo>
                  <a:lnTo>
                    <a:pt x="803648" y="276478"/>
                  </a:lnTo>
                  <a:lnTo>
                    <a:pt x="796925" y="276478"/>
                  </a:lnTo>
                  <a:lnTo>
                    <a:pt x="782320" y="260274"/>
                  </a:lnTo>
                  <a:close/>
                </a:path>
                <a:path w="830580" h="301625">
                  <a:moveTo>
                    <a:pt x="743965" y="188340"/>
                  </a:moveTo>
                  <a:lnTo>
                    <a:pt x="733551" y="197738"/>
                  </a:lnTo>
                  <a:lnTo>
                    <a:pt x="733170" y="205739"/>
                  </a:lnTo>
                  <a:lnTo>
                    <a:pt x="765377" y="241475"/>
                  </a:lnTo>
                  <a:lnTo>
                    <a:pt x="810259" y="255777"/>
                  </a:lnTo>
                  <a:lnTo>
                    <a:pt x="802513" y="280034"/>
                  </a:lnTo>
                  <a:lnTo>
                    <a:pt x="810550" y="280034"/>
                  </a:lnTo>
                  <a:lnTo>
                    <a:pt x="830452" y="275589"/>
                  </a:lnTo>
                  <a:lnTo>
                    <a:pt x="751966" y="188721"/>
                  </a:lnTo>
                  <a:lnTo>
                    <a:pt x="743965" y="188340"/>
                  </a:lnTo>
                  <a:close/>
                </a:path>
                <a:path w="830580" h="301625">
                  <a:moveTo>
                    <a:pt x="803656" y="255524"/>
                  </a:moveTo>
                  <a:lnTo>
                    <a:pt x="782320" y="260274"/>
                  </a:lnTo>
                  <a:lnTo>
                    <a:pt x="796925" y="276478"/>
                  </a:lnTo>
                  <a:lnTo>
                    <a:pt x="803656" y="255524"/>
                  </a:lnTo>
                  <a:close/>
                </a:path>
                <a:path w="830580" h="301625">
                  <a:moveTo>
                    <a:pt x="809462" y="255524"/>
                  </a:moveTo>
                  <a:lnTo>
                    <a:pt x="803656" y="255524"/>
                  </a:lnTo>
                  <a:lnTo>
                    <a:pt x="796925" y="276478"/>
                  </a:lnTo>
                  <a:lnTo>
                    <a:pt x="803648" y="276478"/>
                  </a:lnTo>
                  <a:lnTo>
                    <a:pt x="810259" y="255777"/>
                  </a:lnTo>
                  <a:lnTo>
                    <a:pt x="809462" y="255524"/>
                  </a:lnTo>
                  <a:close/>
                </a:path>
                <a:path w="830580" h="301625">
                  <a:moveTo>
                    <a:pt x="7619" y="0"/>
                  </a:moveTo>
                  <a:lnTo>
                    <a:pt x="0" y="24256"/>
                  </a:lnTo>
                  <a:lnTo>
                    <a:pt x="757709" y="265755"/>
                  </a:lnTo>
                  <a:lnTo>
                    <a:pt x="782320" y="260274"/>
                  </a:lnTo>
                  <a:lnTo>
                    <a:pt x="765377" y="241475"/>
                  </a:lnTo>
                  <a:lnTo>
                    <a:pt x="7619" y="0"/>
                  </a:lnTo>
                  <a:close/>
                </a:path>
                <a:path w="830580" h="301625">
                  <a:moveTo>
                    <a:pt x="765377" y="241475"/>
                  </a:moveTo>
                  <a:lnTo>
                    <a:pt x="782320" y="260274"/>
                  </a:lnTo>
                  <a:lnTo>
                    <a:pt x="803656" y="255524"/>
                  </a:lnTo>
                  <a:lnTo>
                    <a:pt x="809462" y="255524"/>
                  </a:lnTo>
                  <a:lnTo>
                    <a:pt x="765377" y="241475"/>
                  </a:lnTo>
                  <a:close/>
                </a:path>
              </a:pathLst>
            </a:custGeom>
            <a:solidFill>
              <a:srgbClr val="000000">
                <a:alpha val="3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851660" y="2632075"/>
              <a:ext cx="830580" cy="300990"/>
            </a:xfrm>
            <a:custGeom>
              <a:avLst/>
              <a:gdLst/>
              <a:ahLst/>
              <a:cxnLst/>
              <a:rect l="l" t="t" r="r" b="b"/>
              <a:pathLst>
                <a:path w="830580" h="300989">
                  <a:moveTo>
                    <a:pt x="757722" y="265752"/>
                  </a:moveTo>
                  <a:lnTo>
                    <a:pt x="710691" y="276225"/>
                  </a:lnTo>
                  <a:lnTo>
                    <a:pt x="706373" y="282955"/>
                  </a:lnTo>
                  <a:lnTo>
                    <a:pt x="709421" y="296672"/>
                  </a:lnTo>
                  <a:lnTo>
                    <a:pt x="716152" y="300990"/>
                  </a:lnTo>
                  <a:lnTo>
                    <a:pt x="810450" y="280034"/>
                  </a:lnTo>
                  <a:lnTo>
                    <a:pt x="802513" y="280034"/>
                  </a:lnTo>
                  <a:lnTo>
                    <a:pt x="757722" y="265752"/>
                  </a:lnTo>
                  <a:close/>
                </a:path>
                <a:path w="830580" h="300989">
                  <a:moveTo>
                    <a:pt x="782394" y="260258"/>
                  </a:moveTo>
                  <a:lnTo>
                    <a:pt x="757722" y="265752"/>
                  </a:lnTo>
                  <a:lnTo>
                    <a:pt x="802513" y="280034"/>
                  </a:lnTo>
                  <a:lnTo>
                    <a:pt x="803689" y="276351"/>
                  </a:lnTo>
                  <a:lnTo>
                    <a:pt x="796925" y="276351"/>
                  </a:lnTo>
                  <a:lnTo>
                    <a:pt x="782394" y="260258"/>
                  </a:lnTo>
                  <a:close/>
                </a:path>
                <a:path w="830580" h="300989">
                  <a:moveTo>
                    <a:pt x="743965" y="188214"/>
                  </a:moveTo>
                  <a:lnTo>
                    <a:pt x="733551" y="197611"/>
                  </a:lnTo>
                  <a:lnTo>
                    <a:pt x="733170" y="205740"/>
                  </a:lnTo>
                  <a:lnTo>
                    <a:pt x="765459" y="241501"/>
                  </a:lnTo>
                  <a:lnTo>
                    <a:pt x="810259" y="255777"/>
                  </a:lnTo>
                  <a:lnTo>
                    <a:pt x="802513" y="280034"/>
                  </a:lnTo>
                  <a:lnTo>
                    <a:pt x="810450" y="280034"/>
                  </a:lnTo>
                  <a:lnTo>
                    <a:pt x="830452" y="275590"/>
                  </a:lnTo>
                  <a:lnTo>
                    <a:pt x="751966" y="188722"/>
                  </a:lnTo>
                  <a:lnTo>
                    <a:pt x="743965" y="188214"/>
                  </a:lnTo>
                  <a:close/>
                </a:path>
                <a:path w="830580" h="300989">
                  <a:moveTo>
                    <a:pt x="803656" y="255524"/>
                  </a:moveTo>
                  <a:lnTo>
                    <a:pt x="782394" y="260258"/>
                  </a:lnTo>
                  <a:lnTo>
                    <a:pt x="796925" y="276351"/>
                  </a:lnTo>
                  <a:lnTo>
                    <a:pt x="803656" y="255524"/>
                  </a:lnTo>
                  <a:close/>
                </a:path>
                <a:path w="830580" h="300989">
                  <a:moveTo>
                    <a:pt x="809462" y="255524"/>
                  </a:moveTo>
                  <a:lnTo>
                    <a:pt x="803656" y="255524"/>
                  </a:lnTo>
                  <a:lnTo>
                    <a:pt x="796925" y="276351"/>
                  </a:lnTo>
                  <a:lnTo>
                    <a:pt x="803689" y="276351"/>
                  </a:lnTo>
                  <a:lnTo>
                    <a:pt x="810259" y="255777"/>
                  </a:lnTo>
                  <a:lnTo>
                    <a:pt x="809462" y="255524"/>
                  </a:lnTo>
                  <a:close/>
                </a:path>
                <a:path w="830580" h="300989">
                  <a:moveTo>
                    <a:pt x="7619" y="0"/>
                  </a:moveTo>
                  <a:lnTo>
                    <a:pt x="0" y="24129"/>
                  </a:lnTo>
                  <a:lnTo>
                    <a:pt x="757722" y="265752"/>
                  </a:lnTo>
                  <a:lnTo>
                    <a:pt x="782394" y="260258"/>
                  </a:lnTo>
                  <a:lnTo>
                    <a:pt x="765459" y="241501"/>
                  </a:lnTo>
                  <a:lnTo>
                    <a:pt x="7619" y="0"/>
                  </a:lnTo>
                  <a:close/>
                </a:path>
                <a:path w="830580" h="300989">
                  <a:moveTo>
                    <a:pt x="765459" y="241501"/>
                  </a:moveTo>
                  <a:lnTo>
                    <a:pt x="782394" y="260258"/>
                  </a:lnTo>
                  <a:lnTo>
                    <a:pt x="803656" y="255524"/>
                  </a:lnTo>
                  <a:lnTo>
                    <a:pt x="809462" y="255524"/>
                  </a:lnTo>
                  <a:lnTo>
                    <a:pt x="765459" y="241501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800100" y="2327910"/>
              <a:ext cx="1010919" cy="659130"/>
            </a:xfrm>
            <a:custGeom>
              <a:avLst/>
              <a:gdLst/>
              <a:ahLst/>
              <a:cxnLst/>
              <a:rect l="l" t="t" r="r" b="b"/>
              <a:pathLst>
                <a:path w="1010919" h="659130">
                  <a:moveTo>
                    <a:pt x="505459" y="0"/>
                  </a:moveTo>
                  <a:lnTo>
                    <a:pt x="446510" y="2217"/>
                  </a:lnTo>
                  <a:lnTo>
                    <a:pt x="389558" y="8705"/>
                  </a:lnTo>
                  <a:lnTo>
                    <a:pt x="334983" y="19215"/>
                  </a:lnTo>
                  <a:lnTo>
                    <a:pt x="283165" y="33501"/>
                  </a:lnTo>
                  <a:lnTo>
                    <a:pt x="234482" y="51314"/>
                  </a:lnTo>
                  <a:lnTo>
                    <a:pt x="189314" y="72408"/>
                  </a:lnTo>
                  <a:lnTo>
                    <a:pt x="148040" y="96535"/>
                  </a:lnTo>
                  <a:lnTo>
                    <a:pt x="111039" y="123448"/>
                  </a:lnTo>
                  <a:lnTo>
                    <a:pt x="78690" y="152899"/>
                  </a:lnTo>
                  <a:lnTo>
                    <a:pt x="51373" y="184640"/>
                  </a:lnTo>
                  <a:lnTo>
                    <a:pt x="29466" y="218425"/>
                  </a:lnTo>
                  <a:lnTo>
                    <a:pt x="13348" y="254005"/>
                  </a:lnTo>
                  <a:lnTo>
                    <a:pt x="3400" y="291134"/>
                  </a:lnTo>
                  <a:lnTo>
                    <a:pt x="0" y="329565"/>
                  </a:lnTo>
                  <a:lnTo>
                    <a:pt x="3400" y="367995"/>
                  </a:lnTo>
                  <a:lnTo>
                    <a:pt x="13348" y="405124"/>
                  </a:lnTo>
                  <a:lnTo>
                    <a:pt x="29466" y="440704"/>
                  </a:lnTo>
                  <a:lnTo>
                    <a:pt x="51373" y="474489"/>
                  </a:lnTo>
                  <a:lnTo>
                    <a:pt x="78690" y="506230"/>
                  </a:lnTo>
                  <a:lnTo>
                    <a:pt x="111039" y="535681"/>
                  </a:lnTo>
                  <a:lnTo>
                    <a:pt x="148040" y="562594"/>
                  </a:lnTo>
                  <a:lnTo>
                    <a:pt x="189314" y="586721"/>
                  </a:lnTo>
                  <a:lnTo>
                    <a:pt x="234482" y="607815"/>
                  </a:lnTo>
                  <a:lnTo>
                    <a:pt x="283165" y="625628"/>
                  </a:lnTo>
                  <a:lnTo>
                    <a:pt x="334983" y="639914"/>
                  </a:lnTo>
                  <a:lnTo>
                    <a:pt x="389558" y="650424"/>
                  </a:lnTo>
                  <a:lnTo>
                    <a:pt x="446510" y="656912"/>
                  </a:lnTo>
                  <a:lnTo>
                    <a:pt x="505459" y="659130"/>
                  </a:lnTo>
                  <a:lnTo>
                    <a:pt x="564405" y="656912"/>
                  </a:lnTo>
                  <a:lnTo>
                    <a:pt x="621353" y="650424"/>
                  </a:lnTo>
                  <a:lnTo>
                    <a:pt x="675926" y="639914"/>
                  </a:lnTo>
                  <a:lnTo>
                    <a:pt x="727743" y="625628"/>
                  </a:lnTo>
                  <a:lnTo>
                    <a:pt x="776425" y="607815"/>
                  </a:lnTo>
                  <a:lnTo>
                    <a:pt x="821594" y="586721"/>
                  </a:lnTo>
                  <a:lnTo>
                    <a:pt x="862869" y="562594"/>
                  </a:lnTo>
                  <a:lnTo>
                    <a:pt x="899872" y="535681"/>
                  </a:lnTo>
                  <a:lnTo>
                    <a:pt x="932223" y="506230"/>
                  </a:lnTo>
                  <a:lnTo>
                    <a:pt x="959542" y="474489"/>
                  </a:lnTo>
                  <a:lnTo>
                    <a:pt x="981451" y="440704"/>
                  </a:lnTo>
                  <a:lnTo>
                    <a:pt x="997569" y="405124"/>
                  </a:lnTo>
                  <a:lnTo>
                    <a:pt x="1007519" y="367995"/>
                  </a:lnTo>
                  <a:lnTo>
                    <a:pt x="1010919" y="329565"/>
                  </a:lnTo>
                  <a:lnTo>
                    <a:pt x="1007519" y="291134"/>
                  </a:lnTo>
                  <a:lnTo>
                    <a:pt x="997569" y="254005"/>
                  </a:lnTo>
                  <a:lnTo>
                    <a:pt x="981451" y="218425"/>
                  </a:lnTo>
                  <a:lnTo>
                    <a:pt x="959542" y="184640"/>
                  </a:lnTo>
                  <a:lnTo>
                    <a:pt x="932223" y="152899"/>
                  </a:lnTo>
                  <a:lnTo>
                    <a:pt x="899872" y="123448"/>
                  </a:lnTo>
                  <a:lnTo>
                    <a:pt x="862869" y="96535"/>
                  </a:lnTo>
                  <a:lnTo>
                    <a:pt x="821594" y="72408"/>
                  </a:lnTo>
                  <a:lnTo>
                    <a:pt x="776425" y="51314"/>
                  </a:lnTo>
                  <a:lnTo>
                    <a:pt x="727743" y="33501"/>
                  </a:lnTo>
                  <a:lnTo>
                    <a:pt x="675926" y="19215"/>
                  </a:lnTo>
                  <a:lnTo>
                    <a:pt x="621353" y="8705"/>
                  </a:lnTo>
                  <a:lnTo>
                    <a:pt x="564405" y="2217"/>
                  </a:lnTo>
                  <a:lnTo>
                    <a:pt x="505459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800100" y="2327910"/>
              <a:ext cx="1010919" cy="659130"/>
            </a:xfrm>
            <a:custGeom>
              <a:avLst/>
              <a:gdLst/>
              <a:ahLst/>
              <a:cxnLst/>
              <a:rect l="l" t="t" r="r" b="b"/>
              <a:pathLst>
                <a:path w="1010919" h="659130">
                  <a:moveTo>
                    <a:pt x="505459" y="0"/>
                  </a:moveTo>
                  <a:lnTo>
                    <a:pt x="446510" y="2217"/>
                  </a:lnTo>
                  <a:lnTo>
                    <a:pt x="389558" y="8705"/>
                  </a:lnTo>
                  <a:lnTo>
                    <a:pt x="334983" y="19215"/>
                  </a:lnTo>
                  <a:lnTo>
                    <a:pt x="283165" y="33501"/>
                  </a:lnTo>
                  <a:lnTo>
                    <a:pt x="234482" y="51314"/>
                  </a:lnTo>
                  <a:lnTo>
                    <a:pt x="189314" y="72408"/>
                  </a:lnTo>
                  <a:lnTo>
                    <a:pt x="148040" y="96535"/>
                  </a:lnTo>
                  <a:lnTo>
                    <a:pt x="111039" y="123448"/>
                  </a:lnTo>
                  <a:lnTo>
                    <a:pt x="78690" y="152899"/>
                  </a:lnTo>
                  <a:lnTo>
                    <a:pt x="51373" y="184640"/>
                  </a:lnTo>
                  <a:lnTo>
                    <a:pt x="29466" y="218425"/>
                  </a:lnTo>
                  <a:lnTo>
                    <a:pt x="13348" y="254005"/>
                  </a:lnTo>
                  <a:lnTo>
                    <a:pt x="3400" y="291134"/>
                  </a:lnTo>
                  <a:lnTo>
                    <a:pt x="0" y="329565"/>
                  </a:lnTo>
                  <a:lnTo>
                    <a:pt x="3400" y="367995"/>
                  </a:lnTo>
                  <a:lnTo>
                    <a:pt x="13348" y="405124"/>
                  </a:lnTo>
                  <a:lnTo>
                    <a:pt x="29466" y="440704"/>
                  </a:lnTo>
                  <a:lnTo>
                    <a:pt x="51373" y="474489"/>
                  </a:lnTo>
                  <a:lnTo>
                    <a:pt x="78690" y="506230"/>
                  </a:lnTo>
                  <a:lnTo>
                    <a:pt x="111039" y="535681"/>
                  </a:lnTo>
                  <a:lnTo>
                    <a:pt x="148040" y="562594"/>
                  </a:lnTo>
                  <a:lnTo>
                    <a:pt x="189314" y="586721"/>
                  </a:lnTo>
                  <a:lnTo>
                    <a:pt x="234482" y="607815"/>
                  </a:lnTo>
                  <a:lnTo>
                    <a:pt x="283165" y="625628"/>
                  </a:lnTo>
                  <a:lnTo>
                    <a:pt x="334983" y="639914"/>
                  </a:lnTo>
                  <a:lnTo>
                    <a:pt x="389558" y="650424"/>
                  </a:lnTo>
                  <a:lnTo>
                    <a:pt x="446510" y="656912"/>
                  </a:lnTo>
                  <a:lnTo>
                    <a:pt x="505459" y="659130"/>
                  </a:lnTo>
                  <a:lnTo>
                    <a:pt x="564405" y="656912"/>
                  </a:lnTo>
                  <a:lnTo>
                    <a:pt x="621353" y="650424"/>
                  </a:lnTo>
                  <a:lnTo>
                    <a:pt x="675926" y="639914"/>
                  </a:lnTo>
                  <a:lnTo>
                    <a:pt x="727743" y="625628"/>
                  </a:lnTo>
                  <a:lnTo>
                    <a:pt x="776425" y="607815"/>
                  </a:lnTo>
                  <a:lnTo>
                    <a:pt x="821594" y="586721"/>
                  </a:lnTo>
                  <a:lnTo>
                    <a:pt x="862869" y="562594"/>
                  </a:lnTo>
                  <a:lnTo>
                    <a:pt x="899872" y="535681"/>
                  </a:lnTo>
                  <a:lnTo>
                    <a:pt x="932223" y="506230"/>
                  </a:lnTo>
                  <a:lnTo>
                    <a:pt x="959542" y="474489"/>
                  </a:lnTo>
                  <a:lnTo>
                    <a:pt x="981451" y="440704"/>
                  </a:lnTo>
                  <a:lnTo>
                    <a:pt x="997569" y="405124"/>
                  </a:lnTo>
                  <a:lnTo>
                    <a:pt x="1007519" y="367995"/>
                  </a:lnTo>
                  <a:lnTo>
                    <a:pt x="1010919" y="329565"/>
                  </a:lnTo>
                  <a:lnTo>
                    <a:pt x="1007519" y="291134"/>
                  </a:lnTo>
                  <a:lnTo>
                    <a:pt x="997569" y="254005"/>
                  </a:lnTo>
                  <a:lnTo>
                    <a:pt x="981451" y="218425"/>
                  </a:lnTo>
                  <a:lnTo>
                    <a:pt x="959542" y="184640"/>
                  </a:lnTo>
                  <a:lnTo>
                    <a:pt x="932223" y="152899"/>
                  </a:lnTo>
                  <a:lnTo>
                    <a:pt x="899872" y="123448"/>
                  </a:lnTo>
                  <a:lnTo>
                    <a:pt x="862869" y="96535"/>
                  </a:lnTo>
                  <a:lnTo>
                    <a:pt x="821594" y="72408"/>
                  </a:lnTo>
                  <a:lnTo>
                    <a:pt x="776425" y="51314"/>
                  </a:lnTo>
                  <a:lnTo>
                    <a:pt x="727743" y="33501"/>
                  </a:lnTo>
                  <a:lnTo>
                    <a:pt x="675926" y="19215"/>
                  </a:lnTo>
                  <a:lnTo>
                    <a:pt x="621353" y="8705"/>
                  </a:lnTo>
                  <a:lnTo>
                    <a:pt x="564405" y="2217"/>
                  </a:lnTo>
                  <a:lnTo>
                    <a:pt x="505459" y="0"/>
                  </a:lnTo>
                  <a:close/>
                </a:path>
              </a:pathLst>
            </a:custGeom>
            <a:ln w="25400">
              <a:solidFill>
                <a:srgbClr val="233E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 descr=""/>
          <p:cNvGrpSpPr/>
          <p:nvPr/>
        </p:nvGrpSpPr>
        <p:grpSpPr>
          <a:xfrm>
            <a:off x="3363976" y="3066288"/>
            <a:ext cx="460375" cy="838200"/>
            <a:chOff x="3363976" y="3066288"/>
            <a:chExt cx="460375" cy="838200"/>
          </a:xfrm>
        </p:grpSpPr>
        <p:sp>
          <p:nvSpPr>
            <p:cNvPr id="23" name="object 23" descr=""/>
            <p:cNvSpPr/>
            <p:nvPr/>
          </p:nvSpPr>
          <p:spPr>
            <a:xfrm>
              <a:off x="3363976" y="3086227"/>
              <a:ext cx="76200" cy="818515"/>
            </a:xfrm>
            <a:custGeom>
              <a:avLst/>
              <a:gdLst/>
              <a:ahLst/>
              <a:cxnLst/>
              <a:rect l="l" t="t" r="r" b="b"/>
              <a:pathLst>
                <a:path w="76200" h="818514">
                  <a:moveTo>
                    <a:pt x="25514" y="742017"/>
                  </a:moveTo>
                  <a:lnTo>
                    <a:pt x="0" y="742314"/>
                  </a:lnTo>
                  <a:lnTo>
                    <a:pt x="38988" y="818007"/>
                  </a:lnTo>
                  <a:lnTo>
                    <a:pt x="69720" y="754761"/>
                  </a:lnTo>
                  <a:lnTo>
                    <a:pt x="25653" y="754761"/>
                  </a:lnTo>
                  <a:lnTo>
                    <a:pt x="25514" y="742017"/>
                  </a:lnTo>
                  <a:close/>
                </a:path>
                <a:path w="76200" h="818514">
                  <a:moveTo>
                    <a:pt x="50915" y="741720"/>
                  </a:moveTo>
                  <a:lnTo>
                    <a:pt x="25514" y="742017"/>
                  </a:lnTo>
                  <a:lnTo>
                    <a:pt x="25653" y="754761"/>
                  </a:lnTo>
                  <a:lnTo>
                    <a:pt x="51053" y="754380"/>
                  </a:lnTo>
                  <a:lnTo>
                    <a:pt x="50915" y="741720"/>
                  </a:lnTo>
                  <a:close/>
                </a:path>
                <a:path w="76200" h="818514">
                  <a:moveTo>
                    <a:pt x="76200" y="741426"/>
                  </a:moveTo>
                  <a:lnTo>
                    <a:pt x="50915" y="741720"/>
                  </a:lnTo>
                  <a:lnTo>
                    <a:pt x="51053" y="754380"/>
                  </a:lnTo>
                  <a:lnTo>
                    <a:pt x="25653" y="754761"/>
                  </a:lnTo>
                  <a:lnTo>
                    <a:pt x="69720" y="754761"/>
                  </a:lnTo>
                  <a:lnTo>
                    <a:pt x="76200" y="741426"/>
                  </a:lnTo>
                  <a:close/>
                </a:path>
                <a:path w="76200" h="818514">
                  <a:moveTo>
                    <a:pt x="42799" y="0"/>
                  </a:moveTo>
                  <a:lnTo>
                    <a:pt x="17399" y="380"/>
                  </a:lnTo>
                  <a:lnTo>
                    <a:pt x="25514" y="742017"/>
                  </a:lnTo>
                  <a:lnTo>
                    <a:pt x="50915" y="741720"/>
                  </a:lnTo>
                  <a:lnTo>
                    <a:pt x="42799" y="0"/>
                  </a:lnTo>
                  <a:close/>
                </a:path>
              </a:pathLst>
            </a:custGeom>
            <a:solidFill>
              <a:srgbClr val="000000">
                <a:alpha val="3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3363976" y="3066288"/>
              <a:ext cx="76200" cy="818515"/>
            </a:xfrm>
            <a:custGeom>
              <a:avLst/>
              <a:gdLst/>
              <a:ahLst/>
              <a:cxnLst/>
              <a:rect l="l" t="t" r="r" b="b"/>
              <a:pathLst>
                <a:path w="76200" h="818514">
                  <a:moveTo>
                    <a:pt x="25515" y="741932"/>
                  </a:moveTo>
                  <a:lnTo>
                    <a:pt x="0" y="742187"/>
                  </a:lnTo>
                  <a:lnTo>
                    <a:pt x="38988" y="818006"/>
                  </a:lnTo>
                  <a:lnTo>
                    <a:pt x="69782" y="754633"/>
                  </a:lnTo>
                  <a:lnTo>
                    <a:pt x="25653" y="754633"/>
                  </a:lnTo>
                  <a:lnTo>
                    <a:pt x="25515" y="741932"/>
                  </a:lnTo>
                  <a:close/>
                </a:path>
                <a:path w="76200" h="818514">
                  <a:moveTo>
                    <a:pt x="50915" y="741678"/>
                  </a:moveTo>
                  <a:lnTo>
                    <a:pt x="25515" y="741932"/>
                  </a:lnTo>
                  <a:lnTo>
                    <a:pt x="25653" y="754633"/>
                  </a:lnTo>
                  <a:lnTo>
                    <a:pt x="51053" y="754379"/>
                  </a:lnTo>
                  <a:lnTo>
                    <a:pt x="50915" y="741678"/>
                  </a:lnTo>
                  <a:close/>
                </a:path>
                <a:path w="76200" h="818514">
                  <a:moveTo>
                    <a:pt x="76200" y="741425"/>
                  </a:moveTo>
                  <a:lnTo>
                    <a:pt x="50915" y="741678"/>
                  </a:lnTo>
                  <a:lnTo>
                    <a:pt x="51053" y="754379"/>
                  </a:lnTo>
                  <a:lnTo>
                    <a:pt x="25653" y="754633"/>
                  </a:lnTo>
                  <a:lnTo>
                    <a:pt x="69782" y="754633"/>
                  </a:lnTo>
                  <a:lnTo>
                    <a:pt x="76200" y="741425"/>
                  </a:lnTo>
                  <a:close/>
                </a:path>
                <a:path w="76200" h="818514">
                  <a:moveTo>
                    <a:pt x="42799" y="0"/>
                  </a:moveTo>
                  <a:lnTo>
                    <a:pt x="17399" y="253"/>
                  </a:lnTo>
                  <a:lnTo>
                    <a:pt x="25515" y="741932"/>
                  </a:lnTo>
                  <a:lnTo>
                    <a:pt x="50915" y="741678"/>
                  </a:lnTo>
                  <a:lnTo>
                    <a:pt x="42799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3418713" y="3802761"/>
              <a:ext cx="405765" cy="87630"/>
            </a:xfrm>
            <a:custGeom>
              <a:avLst/>
              <a:gdLst/>
              <a:ahLst/>
              <a:cxnLst/>
              <a:rect l="l" t="t" r="r" b="b"/>
              <a:pathLst>
                <a:path w="405764" h="87629">
                  <a:moveTo>
                    <a:pt x="328119" y="62450"/>
                  </a:moveTo>
                  <a:lnTo>
                    <a:pt x="325247" y="87629"/>
                  </a:lnTo>
                  <a:lnTo>
                    <a:pt x="390017" y="63880"/>
                  </a:lnTo>
                  <a:lnTo>
                    <a:pt x="340740" y="63880"/>
                  </a:lnTo>
                  <a:lnTo>
                    <a:pt x="328119" y="62450"/>
                  </a:lnTo>
                  <a:close/>
                </a:path>
                <a:path w="405764" h="87629">
                  <a:moveTo>
                    <a:pt x="331002" y="37187"/>
                  </a:moveTo>
                  <a:lnTo>
                    <a:pt x="328119" y="62450"/>
                  </a:lnTo>
                  <a:lnTo>
                    <a:pt x="340740" y="63880"/>
                  </a:lnTo>
                  <a:lnTo>
                    <a:pt x="343535" y="38608"/>
                  </a:lnTo>
                  <a:lnTo>
                    <a:pt x="331002" y="37187"/>
                  </a:lnTo>
                  <a:close/>
                </a:path>
                <a:path w="405764" h="87629">
                  <a:moveTo>
                    <a:pt x="333883" y="11937"/>
                  </a:moveTo>
                  <a:lnTo>
                    <a:pt x="331002" y="37187"/>
                  </a:lnTo>
                  <a:lnTo>
                    <a:pt x="343535" y="38608"/>
                  </a:lnTo>
                  <a:lnTo>
                    <a:pt x="340740" y="63880"/>
                  </a:lnTo>
                  <a:lnTo>
                    <a:pt x="390017" y="63880"/>
                  </a:lnTo>
                  <a:lnTo>
                    <a:pt x="405257" y="58292"/>
                  </a:lnTo>
                  <a:lnTo>
                    <a:pt x="333883" y="11937"/>
                  </a:lnTo>
                  <a:close/>
                </a:path>
                <a:path w="405764" h="87629">
                  <a:moveTo>
                    <a:pt x="2794" y="0"/>
                  </a:moveTo>
                  <a:lnTo>
                    <a:pt x="0" y="25273"/>
                  </a:lnTo>
                  <a:lnTo>
                    <a:pt x="328119" y="62450"/>
                  </a:lnTo>
                  <a:lnTo>
                    <a:pt x="331002" y="37187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rgbClr val="000000">
                <a:alpha val="3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3418713" y="3782822"/>
              <a:ext cx="405765" cy="87630"/>
            </a:xfrm>
            <a:custGeom>
              <a:avLst/>
              <a:gdLst/>
              <a:ahLst/>
              <a:cxnLst/>
              <a:rect l="l" t="t" r="r" b="b"/>
              <a:pathLst>
                <a:path w="405764" h="87629">
                  <a:moveTo>
                    <a:pt x="328129" y="62325"/>
                  </a:moveTo>
                  <a:lnTo>
                    <a:pt x="325247" y="87629"/>
                  </a:lnTo>
                  <a:lnTo>
                    <a:pt x="390363" y="63753"/>
                  </a:lnTo>
                  <a:lnTo>
                    <a:pt x="340740" y="63753"/>
                  </a:lnTo>
                  <a:lnTo>
                    <a:pt x="328129" y="62325"/>
                  </a:lnTo>
                  <a:close/>
                </a:path>
                <a:path w="405764" h="87629">
                  <a:moveTo>
                    <a:pt x="331006" y="37066"/>
                  </a:moveTo>
                  <a:lnTo>
                    <a:pt x="328129" y="62325"/>
                  </a:lnTo>
                  <a:lnTo>
                    <a:pt x="340740" y="63753"/>
                  </a:lnTo>
                  <a:lnTo>
                    <a:pt x="343535" y="38480"/>
                  </a:lnTo>
                  <a:lnTo>
                    <a:pt x="331006" y="37066"/>
                  </a:lnTo>
                  <a:close/>
                </a:path>
                <a:path w="405764" h="87629">
                  <a:moveTo>
                    <a:pt x="333883" y="11811"/>
                  </a:moveTo>
                  <a:lnTo>
                    <a:pt x="331006" y="37066"/>
                  </a:lnTo>
                  <a:lnTo>
                    <a:pt x="343535" y="38480"/>
                  </a:lnTo>
                  <a:lnTo>
                    <a:pt x="340740" y="63753"/>
                  </a:lnTo>
                  <a:lnTo>
                    <a:pt x="390363" y="63753"/>
                  </a:lnTo>
                  <a:lnTo>
                    <a:pt x="405257" y="58292"/>
                  </a:lnTo>
                  <a:lnTo>
                    <a:pt x="333883" y="11811"/>
                  </a:lnTo>
                  <a:close/>
                </a:path>
                <a:path w="405764" h="87629">
                  <a:moveTo>
                    <a:pt x="2794" y="0"/>
                  </a:moveTo>
                  <a:lnTo>
                    <a:pt x="0" y="25145"/>
                  </a:lnTo>
                  <a:lnTo>
                    <a:pt x="328129" y="62325"/>
                  </a:lnTo>
                  <a:lnTo>
                    <a:pt x="331006" y="37066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 descr=""/>
          <p:cNvGrpSpPr/>
          <p:nvPr/>
        </p:nvGrpSpPr>
        <p:grpSpPr>
          <a:xfrm>
            <a:off x="4690617" y="4560315"/>
            <a:ext cx="76200" cy="513080"/>
            <a:chOff x="4690617" y="4560315"/>
            <a:chExt cx="76200" cy="513080"/>
          </a:xfrm>
        </p:grpSpPr>
        <p:sp>
          <p:nvSpPr>
            <p:cNvPr id="28" name="object 28" descr=""/>
            <p:cNvSpPr/>
            <p:nvPr/>
          </p:nvSpPr>
          <p:spPr>
            <a:xfrm>
              <a:off x="4690617" y="4580381"/>
              <a:ext cx="76200" cy="493395"/>
            </a:xfrm>
            <a:custGeom>
              <a:avLst/>
              <a:gdLst/>
              <a:ahLst/>
              <a:cxnLst/>
              <a:rect l="l" t="t" r="r" b="b"/>
              <a:pathLst>
                <a:path w="76200" h="493395">
                  <a:moveTo>
                    <a:pt x="25425" y="416982"/>
                  </a:moveTo>
                  <a:lnTo>
                    <a:pt x="0" y="417448"/>
                  </a:lnTo>
                  <a:lnTo>
                    <a:pt x="39497" y="492887"/>
                  </a:lnTo>
                  <a:lnTo>
                    <a:pt x="69708" y="429640"/>
                  </a:lnTo>
                  <a:lnTo>
                    <a:pt x="25654" y="429640"/>
                  </a:lnTo>
                  <a:lnTo>
                    <a:pt x="25425" y="416982"/>
                  </a:lnTo>
                  <a:close/>
                </a:path>
                <a:path w="76200" h="493395">
                  <a:moveTo>
                    <a:pt x="50824" y="416517"/>
                  </a:moveTo>
                  <a:lnTo>
                    <a:pt x="25425" y="416982"/>
                  </a:lnTo>
                  <a:lnTo>
                    <a:pt x="25654" y="429640"/>
                  </a:lnTo>
                  <a:lnTo>
                    <a:pt x="51054" y="429259"/>
                  </a:lnTo>
                  <a:lnTo>
                    <a:pt x="50824" y="416517"/>
                  </a:lnTo>
                  <a:close/>
                </a:path>
                <a:path w="76200" h="493395">
                  <a:moveTo>
                    <a:pt x="76200" y="416051"/>
                  </a:moveTo>
                  <a:lnTo>
                    <a:pt x="50824" y="416517"/>
                  </a:lnTo>
                  <a:lnTo>
                    <a:pt x="51054" y="429259"/>
                  </a:lnTo>
                  <a:lnTo>
                    <a:pt x="25654" y="429640"/>
                  </a:lnTo>
                  <a:lnTo>
                    <a:pt x="69708" y="429640"/>
                  </a:lnTo>
                  <a:lnTo>
                    <a:pt x="76200" y="416051"/>
                  </a:lnTo>
                  <a:close/>
                </a:path>
                <a:path w="76200" h="493395">
                  <a:moveTo>
                    <a:pt x="43307" y="0"/>
                  </a:moveTo>
                  <a:lnTo>
                    <a:pt x="17907" y="380"/>
                  </a:lnTo>
                  <a:lnTo>
                    <a:pt x="25425" y="416982"/>
                  </a:lnTo>
                  <a:lnTo>
                    <a:pt x="50824" y="416517"/>
                  </a:lnTo>
                  <a:lnTo>
                    <a:pt x="43307" y="0"/>
                  </a:lnTo>
                  <a:close/>
                </a:path>
              </a:pathLst>
            </a:custGeom>
            <a:solidFill>
              <a:srgbClr val="000000">
                <a:alpha val="3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4690617" y="4560315"/>
              <a:ext cx="76200" cy="493395"/>
            </a:xfrm>
            <a:custGeom>
              <a:avLst/>
              <a:gdLst/>
              <a:ahLst/>
              <a:cxnLst/>
              <a:rect l="l" t="t" r="r" b="b"/>
              <a:pathLst>
                <a:path w="76200" h="493395">
                  <a:moveTo>
                    <a:pt x="25425" y="417109"/>
                  </a:moveTo>
                  <a:lnTo>
                    <a:pt x="0" y="417575"/>
                  </a:lnTo>
                  <a:lnTo>
                    <a:pt x="39497" y="493013"/>
                  </a:lnTo>
                  <a:lnTo>
                    <a:pt x="69708" y="429768"/>
                  </a:lnTo>
                  <a:lnTo>
                    <a:pt x="25654" y="429768"/>
                  </a:lnTo>
                  <a:lnTo>
                    <a:pt x="25425" y="417109"/>
                  </a:lnTo>
                  <a:close/>
                </a:path>
                <a:path w="76200" h="493395">
                  <a:moveTo>
                    <a:pt x="50826" y="416644"/>
                  </a:moveTo>
                  <a:lnTo>
                    <a:pt x="25425" y="417109"/>
                  </a:lnTo>
                  <a:lnTo>
                    <a:pt x="25654" y="429768"/>
                  </a:lnTo>
                  <a:lnTo>
                    <a:pt x="51054" y="429260"/>
                  </a:lnTo>
                  <a:lnTo>
                    <a:pt x="50826" y="416644"/>
                  </a:lnTo>
                  <a:close/>
                </a:path>
                <a:path w="76200" h="493395">
                  <a:moveTo>
                    <a:pt x="76200" y="416179"/>
                  </a:moveTo>
                  <a:lnTo>
                    <a:pt x="50826" y="416644"/>
                  </a:lnTo>
                  <a:lnTo>
                    <a:pt x="51054" y="429260"/>
                  </a:lnTo>
                  <a:lnTo>
                    <a:pt x="25654" y="429768"/>
                  </a:lnTo>
                  <a:lnTo>
                    <a:pt x="69708" y="429768"/>
                  </a:lnTo>
                  <a:lnTo>
                    <a:pt x="76200" y="416179"/>
                  </a:lnTo>
                  <a:close/>
                </a:path>
                <a:path w="76200" h="493395">
                  <a:moveTo>
                    <a:pt x="43307" y="0"/>
                  </a:moveTo>
                  <a:lnTo>
                    <a:pt x="17907" y="508"/>
                  </a:lnTo>
                  <a:lnTo>
                    <a:pt x="25425" y="417109"/>
                  </a:lnTo>
                  <a:lnTo>
                    <a:pt x="50826" y="416644"/>
                  </a:lnTo>
                  <a:lnTo>
                    <a:pt x="43307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 descr=""/>
          <p:cNvGrpSpPr/>
          <p:nvPr/>
        </p:nvGrpSpPr>
        <p:grpSpPr>
          <a:xfrm>
            <a:off x="5427726" y="4250944"/>
            <a:ext cx="911225" cy="1780539"/>
            <a:chOff x="5427726" y="4250944"/>
            <a:chExt cx="911225" cy="1780539"/>
          </a:xfrm>
        </p:grpSpPr>
        <p:sp>
          <p:nvSpPr>
            <p:cNvPr id="31" name="object 31" descr=""/>
            <p:cNvSpPr/>
            <p:nvPr/>
          </p:nvSpPr>
          <p:spPr>
            <a:xfrm>
              <a:off x="5427726" y="4270883"/>
              <a:ext cx="604520" cy="327660"/>
            </a:xfrm>
            <a:custGeom>
              <a:avLst/>
              <a:gdLst/>
              <a:ahLst/>
              <a:cxnLst/>
              <a:rect l="l" t="t" r="r" b="b"/>
              <a:pathLst>
                <a:path w="604520" h="327660">
                  <a:moveTo>
                    <a:pt x="530818" y="303061"/>
                  </a:moveTo>
                  <a:lnTo>
                    <a:pt x="518922" y="325500"/>
                  </a:lnTo>
                  <a:lnTo>
                    <a:pt x="604138" y="327405"/>
                  </a:lnTo>
                  <a:lnTo>
                    <a:pt x="590961" y="308990"/>
                  </a:lnTo>
                  <a:lnTo>
                    <a:pt x="542036" y="308990"/>
                  </a:lnTo>
                  <a:lnTo>
                    <a:pt x="530818" y="303061"/>
                  </a:lnTo>
                  <a:close/>
                </a:path>
                <a:path w="604520" h="327660">
                  <a:moveTo>
                    <a:pt x="542741" y="280574"/>
                  </a:moveTo>
                  <a:lnTo>
                    <a:pt x="530818" y="303061"/>
                  </a:lnTo>
                  <a:lnTo>
                    <a:pt x="542036" y="308990"/>
                  </a:lnTo>
                  <a:lnTo>
                    <a:pt x="553974" y="286512"/>
                  </a:lnTo>
                  <a:lnTo>
                    <a:pt x="542741" y="280574"/>
                  </a:lnTo>
                  <a:close/>
                </a:path>
                <a:path w="604520" h="327660">
                  <a:moveTo>
                    <a:pt x="554609" y="258190"/>
                  </a:moveTo>
                  <a:lnTo>
                    <a:pt x="542741" y="280574"/>
                  </a:lnTo>
                  <a:lnTo>
                    <a:pt x="553974" y="286512"/>
                  </a:lnTo>
                  <a:lnTo>
                    <a:pt x="542036" y="308990"/>
                  </a:lnTo>
                  <a:lnTo>
                    <a:pt x="590961" y="308990"/>
                  </a:lnTo>
                  <a:lnTo>
                    <a:pt x="554609" y="258190"/>
                  </a:lnTo>
                  <a:close/>
                </a:path>
                <a:path w="604520" h="327660">
                  <a:moveTo>
                    <a:pt x="11937" y="0"/>
                  </a:moveTo>
                  <a:lnTo>
                    <a:pt x="0" y="22478"/>
                  </a:lnTo>
                  <a:lnTo>
                    <a:pt x="530818" y="303061"/>
                  </a:lnTo>
                  <a:lnTo>
                    <a:pt x="542741" y="280574"/>
                  </a:lnTo>
                  <a:lnTo>
                    <a:pt x="11937" y="0"/>
                  </a:lnTo>
                  <a:close/>
                </a:path>
              </a:pathLst>
            </a:custGeom>
            <a:solidFill>
              <a:srgbClr val="000000">
                <a:alpha val="3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5427726" y="4250944"/>
              <a:ext cx="604520" cy="327660"/>
            </a:xfrm>
            <a:custGeom>
              <a:avLst/>
              <a:gdLst/>
              <a:ahLst/>
              <a:cxnLst/>
              <a:rect l="l" t="t" r="r" b="b"/>
              <a:pathLst>
                <a:path w="604520" h="327660">
                  <a:moveTo>
                    <a:pt x="530802" y="303050"/>
                  </a:moveTo>
                  <a:lnTo>
                    <a:pt x="518922" y="325500"/>
                  </a:lnTo>
                  <a:lnTo>
                    <a:pt x="604138" y="327405"/>
                  </a:lnTo>
                  <a:lnTo>
                    <a:pt x="590985" y="308990"/>
                  </a:lnTo>
                  <a:lnTo>
                    <a:pt x="542036" y="308990"/>
                  </a:lnTo>
                  <a:lnTo>
                    <a:pt x="530802" y="303050"/>
                  </a:lnTo>
                  <a:close/>
                </a:path>
                <a:path w="604520" h="327660">
                  <a:moveTo>
                    <a:pt x="542706" y="280556"/>
                  </a:moveTo>
                  <a:lnTo>
                    <a:pt x="530802" y="303050"/>
                  </a:lnTo>
                  <a:lnTo>
                    <a:pt x="542036" y="308990"/>
                  </a:lnTo>
                  <a:lnTo>
                    <a:pt x="553974" y="286511"/>
                  </a:lnTo>
                  <a:lnTo>
                    <a:pt x="542706" y="280556"/>
                  </a:lnTo>
                  <a:close/>
                </a:path>
                <a:path w="604520" h="327660">
                  <a:moveTo>
                    <a:pt x="554609" y="258063"/>
                  </a:moveTo>
                  <a:lnTo>
                    <a:pt x="542706" y="280556"/>
                  </a:lnTo>
                  <a:lnTo>
                    <a:pt x="553974" y="286511"/>
                  </a:lnTo>
                  <a:lnTo>
                    <a:pt x="542036" y="308990"/>
                  </a:lnTo>
                  <a:lnTo>
                    <a:pt x="590985" y="308990"/>
                  </a:lnTo>
                  <a:lnTo>
                    <a:pt x="554609" y="258063"/>
                  </a:lnTo>
                  <a:close/>
                </a:path>
                <a:path w="604520" h="327660">
                  <a:moveTo>
                    <a:pt x="11937" y="0"/>
                  </a:moveTo>
                  <a:lnTo>
                    <a:pt x="0" y="22351"/>
                  </a:lnTo>
                  <a:lnTo>
                    <a:pt x="530802" y="303050"/>
                  </a:lnTo>
                  <a:lnTo>
                    <a:pt x="542706" y="280556"/>
                  </a:lnTo>
                  <a:lnTo>
                    <a:pt x="11937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5600700" y="5344668"/>
              <a:ext cx="738505" cy="687070"/>
            </a:xfrm>
            <a:custGeom>
              <a:avLst/>
              <a:gdLst/>
              <a:ahLst/>
              <a:cxnLst/>
              <a:rect l="l" t="t" r="r" b="b"/>
              <a:pathLst>
                <a:path w="738504" h="687070">
                  <a:moveTo>
                    <a:pt x="29972" y="607060"/>
                  </a:moveTo>
                  <a:lnTo>
                    <a:pt x="0" y="686816"/>
                  </a:lnTo>
                  <a:lnTo>
                    <a:pt x="81787" y="662940"/>
                  </a:lnTo>
                  <a:lnTo>
                    <a:pt x="72602" y="653034"/>
                  </a:lnTo>
                  <a:lnTo>
                    <a:pt x="55117" y="653034"/>
                  </a:lnTo>
                  <a:lnTo>
                    <a:pt x="37846" y="634365"/>
                  </a:lnTo>
                  <a:lnTo>
                    <a:pt x="47219" y="625660"/>
                  </a:lnTo>
                  <a:lnTo>
                    <a:pt x="29972" y="607060"/>
                  </a:lnTo>
                  <a:close/>
                </a:path>
                <a:path w="738504" h="687070">
                  <a:moveTo>
                    <a:pt x="47219" y="625660"/>
                  </a:moveTo>
                  <a:lnTo>
                    <a:pt x="37846" y="634365"/>
                  </a:lnTo>
                  <a:lnTo>
                    <a:pt x="55117" y="653034"/>
                  </a:lnTo>
                  <a:lnTo>
                    <a:pt x="64512" y="644309"/>
                  </a:lnTo>
                  <a:lnTo>
                    <a:pt x="47219" y="625660"/>
                  </a:lnTo>
                  <a:close/>
                </a:path>
                <a:path w="738504" h="687070">
                  <a:moveTo>
                    <a:pt x="64512" y="644309"/>
                  </a:moveTo>
                  <a:lnTo>
                    <a:pt x="55117" y="653034"/>
                  </a:lnTo>
                  <a:lnTo>
                    <a:pt x="72602" y="653034"/>
                  </a:lnTo>
                  <a:lnTo>
                    <a:pt x="64512" y="644309"/>
                  </a:lnTo>
                  <a:close/>
                </a:path>
                <a:path w="738504" h="687070">
                  <a:moveTo>
                    <a:pt x="720978" y="0"/>
                  </a:moveTo>
                  <a:lnTo>
                    <a:pt x="47219" y="625660"/>
                  </a:lnTo>
                  <a:lnTo>
                    <a:pt x="64512" y="644309"/>
                  </a:lnTo>
                  <a:lnTo>
                    <a:pt x="738251" y="18669"/>
                  </a:lnTo>
                  <a:lnTo>
                    <a:pt x="720978" y="0"/>
                  </a:lnTo>
                  <a:close/>
                </a:path>
              </a:pathLst>
            </a:custGeom>
            <a:solidFill>
              <a:srgbClr val="000000">
                <a:alpha val="3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5600700" y="5324729"/>
              <a:ext cx="738505" cy="687070"/>
            </a:xfrm>
            <a:custGeom>
              <a:avLst/>
              <a:gdLst/>
              <a:ahLst/>
              <a:cxnLst/>
              <a:rect l="l" t="t" r="r" b="b"/>
              <a:pathLst>
                <a:path w="738504" h="687070">
                  <a:moveTo>
                    <a:pt x="29972" y="607060"/>
                  </a:moveTo>
                  <a:lnTo>
                    <a:pt x="0" y="686816"/>
                  </a:lnTo>
                  <a:lnTo>
                    <a:pt x="81787" y="662940"/>
                  </a:lnTo>
                  <a:lnTo>
                    <a:pt x="72484" y="652907"/>
                  </a:lnTo>
                  <a:lnTo>
                    <a:pt x="55117" y="652907"/>
                  </a:lnTo>
                  <a:lnTo>
                    <a:pt x="37846" y="634238"/>
                  </a:lnTo>
                  <a:lnTo>
                    <a:pt x="47157" y="625593"/>
                  </a:lnTo>
                  <a:lnTo>
                    <a:pt x="29972" y="607060"/>
                  </a:lnTo>
                  <a:close/>
                </a:path>
                <a:path w="738504" h="687070">
                  <a:moveTo>
                    <a:pt x="47157" y="625593"/>
                  </a:moveTo>
                  <a:lnTo>
                    <a:pt x="37846" y="634238"/>
                  </a:lnTo>
                  <a:lnTo>
                    <a:pt x="55117" y="652907"/>
                  </a:lnTo>
                  <a:lnTo>
                    <a:pt x="64449" y="644241"/>
                  </a:lnTo>
                  <a:lnTo>
                    <a:pt x="47157" y="625593"/>
                  </a:lnTo>
                  <a:close/>
                </a:path>
                <a:path w="738504" h="687070">
                  <a:moveTo>
                    <a:pt x="64449" y="644241"/>
                  </a:moveTo>
                  <a:lnTo>
                    <a:pt x="55117" y="652907"/>
                  </a:lnTo>
                  <a:lnTo>
                    <a:pt x="72484" y="652907"/>
                  </a:lnTo>
                  <a:lnTo>
                    <a:pt x="64449" y="644241"/>
                  </a:lnTo>
                  <a:close/>
                </a:path>
                <a:path w="738504" h="687070">
                  <a:moveTo>
                    <a:pt x="720978" y="0"/>
                  </a:moveTo>
                  <a:lnTo>
                    <a:pt x="47157" y="625593"/>
                  </a:lnTo>
                  <a:lnTo>
                    <a:pt x="64449" y="644241"/>
                  </a:lnTo>
                  <a:lnTo>
                    <a:pt x="738251" y="18542"/>
                  </a:lnTo>
                  <a:lnTo>
                    <a:pt x="720978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 descr=""/>
          <p:cNvSpPr txBox="1"/>
          <p:nvPr/>
        </p:nvSpPr>
        <p:spPr>
          <a:xfrm>
            <a:off x="1043736" y="2476246"/>
            <a:ext cx="52387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latin typeface="Calibri"/>
                <a:cs typeface="Calibri"/>
              </a:rPr>
              <a:t>FORMER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02004" y="809118"/>
            <a:ext cx="5894705" cy="5677535"/>
          </a:xfrm>
          <a:prstGeom prst="rect">
            <a:avLst/>
          </a:prstGeom>
        </p:spPr>
        <p:txBody>
          <a:bodyPr wrap="square" lIns="0" tIns="920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dirty="0" sz="2000" b="1">
                <a:solidFill>
                  <a:srgbClr val="365F91"/>
                </a:solidFill>
                <a:latin typeface="Cambria"/>
                <a:cs typeface="Cambria"/>
              </a:rPr>
              <a:t>FINDING</a:t>
            </a:r>
            <a:r>
              <a:rPr dirty="0" sz="2000" spc="-40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2000" spc="-10" b="1">
                <a:solidFill>
                  <a:srgbClr val="365F91"/>
                </a:solidFill>
                <a:latin typeface="Cambria"/>
                <a:cs typeface="Cambria"/>
              </a:rPr>
              <a:t>EVALUATION:</a:t>
            </a:r>
            <a:endParaRPr sz="2000">
              <a:latin typeface="Cambria"/>
              <a:cs typeface="Cambria"/>
            </a:endParaRPr>
          </a:p>
          <a:p>
            <a:pPr marL="1056005">
              <a:lnSpc>
                <a:spcPct val="100000"/>
              </a:lnSpc>
              <a:spcBef>
                <a:spcPts val="350"/>
              </a:spcBef>
            </a:pP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authors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proposed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new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approach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soil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based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fertilizer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prediction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system.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0">
                <a:latin typeface="Calibri"/>
                <a:cs typeface="Calibri"/>
              </a:rPr>
              <a:t> proposed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800">
              <a:latin typeface="Calibri"/>
              <a:cs typeface="Calibri"/>
            </a:endParaRPr>
          </a:p>
          <a:p>
            <a:pPr marL="12700" marR="5080">
              <a:lnSpc>
                <a:spcPct val="117300"/>
              </a:lnSpc>
            </a:pPr>
            <a:r>
              <a:rPr dirty="0" sz="1100">
                <a:latin typeface="Calibri"/>
                <a:cs typeface="Calibri"/>
              </a:rPr>
              <a:t>system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was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able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analyze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soil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nutrient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type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efficiently,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kind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leaf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disease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present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crop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and </a:t>
            </a:r>
            <a:r>
              <a:rPr dirty="0" sz="1100">
                <a:latin typeface="Calibri"/>
                <a:cs typeface="Calibri"/>
              </a:rPr>
              <a:t>predict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the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800">
              <a:latin typeface="Calibri"/>
              <a:cs typeface="Calibri"/>
            </a:endParaRPr>
          </a:p>
          <a:p>
            <a:pPr marL="12700" marR="191770">
              <a:lnSpc>
                <a:spcPct val="117300"/>
              </a:lnSpc>
              <a:spcBef>
                <a:spcPts val="5"/>
              </a:spcBef>
            </a:pPr>
            <a:r>
              <a:rPr dirty="0" sz="1100">
                <a:latin typeface="Calibri"/>
                <a:cs typeface="Calibri"/>
              </a:rPr>
              <a:t>fertilizer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proficient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manner.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approach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was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flexible,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can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extended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needs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the </a:t>
            </a:r>
            <a:r>
              <a:rPr dirty="0" sz="1100">
                <a:latin typeface="Calibri"/>
                <a:cs typeface="Calibri"/>
              </a:rPr>
              <a:t>users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better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800">
              <a:latin typeface="Calibri"/>
              <a:cs typeface="Calibri"/>
            </a:endParaRPr>
          </a:p>
          <a:p>
            <a:pPr marL="12700" marR="55244">
              <a:lnSpc>
                <a:spcPct val="116599"/>
              </a:lnSpc>
            </a:pPr>
            <a:r>
              <a:rPr dirty="0" sz="1100">
                <a:latin typeface="Calibri"/>
                <a:cs typeface="Calibri"/>
              </a:rPr>
              <a:t>manner.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proposed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method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was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carried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out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with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five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different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crops.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As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future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work,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method </a:t>
            </a:r>
            <a:r>
              <a:rPr dirty="0" sz="1100">
                <a:latin typeface="Calibri"/>
                <a:cs typeface="Calibri"/>
              </a:rPr>
              <a:t>can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be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100">
                <a:latin typeface="Calibri"/>
                <a:cs typeface="Calibri"/>
              </a:rPr>
              <a:t>extended</a:t>
            </a:r>
            <a:r>
              <a:rPr dirty="0" sz="1100" spc="-4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include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diverse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varieties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crops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cultivated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analyze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its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performance.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10" b="1">
                <a:solidFill>
                  <a:srgbClr val="365F91"/>
                </a:solidFill>
                <a:latin typeface="Cambria"/>
                <a:cs typeface="Cambria"/>
              </a:rPr>
              <a:t>ADVANTAGES:</a:t>
            </a:r>
            <a:endParaRPr sz="2000">
              <a:latin typeface="Cambria"/>
              <a:cs typeface="Cambria"/>
            </a:endParaRPr>
          </a:p>
          <a:p>
            <a:pPr marL="803275">
              <a:lnSpc>
                <a:spcPct val="100000"/>
              </a:lnSpc>
              <a:spcBef>
                <a:spcPts val="335"/>
              </a:spcBef>
            </a:pPr>
            <a:r>
              <a:rPr dirty="0" sz="1100">
                <a:latin typeface="Calibri"/>
                <a:cs typeface="Calibri"/>
              </a:rPr>
              <a:t>Can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improve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crop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behaviour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ofpants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Calibri"/>
              <a:cs typeface="Calibri"/>
            </a:endParaRPr>
          </a:p>
          <a:p>
            <a:pPr marL="835025">
              <a:lnSpc>
                <a:spcPct val="100000"/>
              </a:lnSpc>
            </a:pPr>
            <a:r>
              <a:rPr dirty="0" sz="1100">
                <a:latin typeface="Calibri"/>
                <a:cs typeface="Calibri"/>
              </a:rPr>
              <a:t>Efficient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land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use.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00">
              <a:latin typeface="Calibri"/>
              <a:cs typeface="Calibri"/>
            </a:endParaRPr>
          </a:p>
          <a:p>
            <a:pPr marL="865505">
              <a:lnSpc>
                <a:spcPct val="100000"/>
              </a:lnSpc>
            </a:pPr>
            <a:r>
              <a:rPr dirty="0" sz="1100">
                <a:latin typeface="Calibri"/>
                <a:cs typeface="Calibri"/>
              </a:rPr>
              <a:t>Cheap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improving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soil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culture.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000" spc="-10" b="1">
                <a:solidFill>
                  <a:srgbClr val="365F91"/>
                </a:solidFill>
                <a:latin typeface="Cambria"/>
                <a:cs typeface="Cambria"/>
              </a:rPr>
              <a:t>DISADVANTAGES:</a:t>
            </a:r>
            <a:endParaRPr sz="2000">
              <a:latin typeface="Cambria"/>
              <a:cs typeface="Cambria"/>
            </a:endParaRPr>
          </a:p>
          <a:p>
            <a:pPr marL="835025">
              <a:lnSpc>
                <a:spcPct val="100000"/>
              </a:lnSpc>
              <a:spcBef>
                <a:spcPts val="335"/>
              </a:spcBef>
            </a:pPr>
            <a:r>
              <a:rPr dirty="0" sz="1100">
                <a:latin typeface="Calibri"/>
                <a:cs typeface="Calibri"/>
              </a:rPr>
              <a:t>Can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make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soilless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fertile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over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time.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Calibri"/>
              <a:cs typeface="Calibri"/>
            </a:endParaRPr>
          </a:p>
          <a:p>
            <a:pPr marL="867410">
              <a:lnSpc>
                <a:spcPct val="100000"/>
              </a:lnSpc>
              <a:spcBef>
                <a:spcPts val="5"/>
              </a:spcBef>
            </a:pPr>
            <a:r>
              <a:rPr dirty="0" sz="1100">
                <a:latin typeface="Calibri"/>
                <a:cs typeface="Calibri"/>
              </a:rPr>
              <a:t>Fertilizer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can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contribute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sil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pollution.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Calibri"/>
              <a:cs typeface="Calibri"/>
            </a:endParaRPr>
          </a:p>
          <a:p>
            <a:pPr marL="867410">
              <a:lnSpc>
                <a:spcPct val="100000"/>
              </a:lnSpc>
            </a:pPr>
            <a:r>
              <a:rPr dirty="0" sz="1100">
                <a:latin typeface="Calibri"/>
                <a:cs typeface="Calibri"/>
              </a:rPr>
              <a:t>It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may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not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cntain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primary</a:t>
            </a:r>
            <a:r>
              <a:rPr dirty="0" sz="1100" spc="-10">
                <a:latin typeface="Calibri"/>
                <a:cs typeface="Calibri"/>
              </a:rPr>
              <a:t> nutrients(nitrogen,potassium)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902004" y="7201661"/>
            <a:ext cx="78740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 b="1">
                <a:solidFill>
                  <a:srgbClr val="365F91"/>
                </a:solidFill>
                <a:latin typeface="Cambria"/>
                <a:cs typeface="Cambria"/>
              </a:rPr>
              <a:t>S.NO:5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902004" y="8367521"/>
            <a:ext cx="133286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 b="1">
                <a:solidFill>
                  <a:srgbClr val="365F91"/>
                </a:solidFill>
                <a:latin typeface="Cambria"/>
                <a:cs typeface="Cambria"/>
              </a:rPr>
              <a:t>YEAR:2022</a:t>
            </a:r>
            <a:endParaRPr sz="2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02004" y="888237"/>
            <a:ext cx="193738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365F91"/>
                </a:solidFill>
                <a:latin typeface="Cambria"/>
                <a:cs typeface="Cambria"/>
              </a:rPr>
              <a:t>AUTHOR</a:t>
            </a:r>
            <a:r>
              <a:rPr dirty="0" sz="2000" spc="425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2000" spc="-10" b="1">
                <a:solidFill>
                  <a:srgbClr val="365F91"/>
                </a:solidFill>
                <a:latin typeface="Cambria"/>
                <a:cs typeface="Cambria"/>
              </a:rPr>
              <a:t>NAME: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409446" y="1560322"/>
            <a:ext cx="282575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Calibri"/>
                <a:cs typeface="Calibri"/>
              </a:rPr>
              <a:t>Sultana,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J.,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Siddique,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M.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N.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A.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Abdullah,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M.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R.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902004" y="2302358"/>
            <a:ext cx="4710430" cy="941069"/>
          </a:xfrm>
          <a:prstGeom prst="rect">
            <a:avLst/>
          </a:prstGeom>
        </p:spPr>
        <p:txBody>
          <a:bodyPr wrap="square" lIns="0" tIns="895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dirty="0" sz="2000" b="1">
                <a:solidFill>
                  <a:srgbClr val="365F91"/>
                </a:solidFill>
                <a:latin typeface="Cambria"/>
                <a:cs typeface="Cambria"/>
              </a:rPr>
              <a:t>PROJECT</a:t>
            </a:r>
            <a:r>
              <a:rPr dirty="0" sz="2000" spc="-20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2000" spc="-10" b="1">
                <a:solidFill>
                  <a:srgbClr val="365F91"/>
                </a:solidFill>
                <a:latin typeface="Cambria"/>
                <a:cs typeface="Cambria"/>
              </a:rPr>
              <a:t>TITLE:</a:t>
            </a:r>
            <a:endParaRPr sz="2000">
              <a:latin typeface="Cambria"/>
              <a:cs typeface="Cambria"/>
            </a:endParaRPr>
          </a:p>
          <a:p>
            <a:pPr marL="771525">
              <a:lnSpc>
                <a:spcPct val="100000"/>
              </a:lnSpc>
              <a:spcBef>
                <a:spcPts val="335"/>
              </a:spcBef>
            </a:pPr>
            <a:r>
              <a:rPr dirty="0" sz="1100">
                <a:latin typeface="Calibri"/>
                <a:cs typeface="Calibri"/>
              </a:rPr>
              <a:t>Fertilizer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recommendation</a:t>
            </a:r>
            <a:r>
              <a:rPr dirty="0" sz="1100" spc="-4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-5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Agriculture: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practice,</a:t>
            </a:r>
            <a:r>
              <a:rPr dirty="0" sz="1100" spc="-5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practicalities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and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100">
                <a:latin typeface="Calibri"/>
                <a:cs typeface="Calibri"/>
              </a:rPr>
              <a:t>adaptation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Bangladesh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Netherlands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902004" y="3788919"/>
            <a:ext cx="5723890" cy="2884170"/>
          </a:xfrm>
          <a:prstGeom prst="rect">
            <a:avLst/>
          </a:prstGeom>
        </p:spPr>
        <p:txBody>
          <a:bodyPr wrap="square" lIns="0" tIns="920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dirty="0" sz="2000" spc="-10" b="1">
                <a:solidFill>
                  <a:srgbClr val="365F91"/>
                </a:solidFill>
                <a:latin typeface="Cambria"/>
                <a:cs typeface="Cambria"/>
              </a:rPr>
              <a:t>ABSTART:</a:t>
            </a:r>
            <a:endParaRPr sz="2000">
              <a:latin typeface="Cambria"/>
              <a:cs typeface="Cambria"/>
            </a:endParaRPr>
          </a:p>
          <a:p>
            <a:pPr marL="361315">
              <a:lnSpc>
                <a:spcPct val="100000"/>
              </a:lnSpc>
              <a:spcBef>
                <a:spcPts val="350"/>
              </a:spcBef>
            </a:pP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maintaining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soil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quality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attainable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crop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yield,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it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required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add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proper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amount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of</a:t>
            </a:r>
            <a:endParaRPr sz="1100">
              <a:latin typeface="Calibri"/>
              <a:cs typeface="Calibri"/>
            </a:endParaRPr>
          </a:p>
          <a:p>
            <a:pPr marL="12700" marR="198755">
              <a:lnSpc>
                <a:spcPct val="192800"/>
              </a:lnSpc>
            </a:pPr>
            <a:r>
              <a:rPr dirty="0" sz="1100">
                <a:latin typeface="Calibri"/>
                <a:cs typeface="Calibri"/>
              </a:rPr>
              <a:t>fertilizers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minimize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misuse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soil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resources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which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possible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by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knowing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actual</a:t>
            </a:r>
            <a:r>
              <a:rPr dirty="0" sz="1100" spc="-10">
                <a:latin typeface="Calibri"/>
                <a:cs typeface="Calibri"/>
              </a:rPr>
              <a:t> situation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soil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physical,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chemical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biological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condition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through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observation,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investigation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20">
                <a:latin typeface="Calibri"/>
                <a:cs typeface="Calibri"/>
              </a:rPr>
              <a:t> soil </a:t>
            </a:r>
            <a:r>
              <a:rPr dirty="0" sz="1100">
                <a:latin typeface="Calibri"/>
                <a:cs typeface="Calibri"/>
              </a:rPr>
              <a:t>testing.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Soil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test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imperative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tool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assessing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fertilizer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or</a:t>
            </a:r>
            <a:r>
              <a:rPr dirty="0" sz="1100" spc="-4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manure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requirement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for </a:t>
            </a:r>
            <a:r>
              <a:rPr dirty="0" sz="1100">
                <a:latin typeface="Calibri"/>
                <a:cs typeface="Calibri"/>
              </a:rPr>
              <a:t>sustainable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production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crops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sustaining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soil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fertility.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Soil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test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subsequent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fertilizer </a:t>
            </a:r>
            <a:r>
              <a:rPr dirty="0" sz="1100">
                <a:latin typeface="Calibri"/>
                <a:cs typeface="Calibri"/>
              </a:rPr>
              <a:t>recommendation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was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pioneered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provided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farmers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by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Soil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Resource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Development </a:t>
            </a:r>
            <a:r>
              <a:rPr dirty="0" sz="1100">
                <a:latin typeface="Calibri"/>
                <a:cs typeface="Calibri"/>
              </a:rPr>
              <a:t>Institute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(SRDI),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Ministry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Agriculture,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Bangladesh.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SRDI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is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conducting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soil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sample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analysis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in </a:t>
            </a:r>
            <a:r>
              <a:rPr dirty="0" sz="1100">
                <a:latin typeface="Calibri"/>
                <a:cs typeface="Calibri"/>
              </a:rPr>
              <a:t>static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mobile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laboratories.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902004" y="6974205"/>
            <a:ext cx="29089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365F91"/>
                </a:solidFill>
                <a:latin typeface="Cambria"/>
                <a:cs typeface="Cambria"/>
              </a:rPr>
              <a:t>DESIGN</a:t>
            </a:r>
            <a:r>
              <a:rPr dirty="0" sz="2000" spc="-10" b="1">
                <a:solidFill>
                  <a:srgbClr val="365F91"/>
                </a:solidFill>
                <a:latin typeface="Cambria"/>
                <a:cs typeface="Cambria"/>
              </a:rPr>
              <a:t> METHODOLOGY: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934008" y="7645145"/>
            <a:ext cx="4231005" cy="1496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Calibri"/>
                <a:cs typeface="Calibri"/>
              </a:rPr>
              <a:t>Methods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extraction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00">
              <a:latin typeface="Calibri"/>
              <a:cs typeface="Calibri"/>
            </a:endParaRPr>
          </a:p>
          <a:p>
            <a:pPr marL="914400">
              <a:lnSpc>
                <a:spcPct val="100000"/>
              </a:lnSpc>
            </a:pPr>
            <a:r>
              <a:rPr dirty="0" sz="1100">
                <a:latin typeface="Calibri"/>
                <a:cs typeface="Calibri"/>
              </a:rPr>
              <a:t>N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(%)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Kjeldahl</a:t>
            </a:r>
            <a:r>
              <a:rPr dirty="0" sz="1100" spc="-10">
                <a:latin typeface="Calibri"/>
                <a:cs typeface="Calibri"/>
              </a:rPr>
              <a:t> method</a:t>
            </a:r>
            <a:endParaRPr sz="1100">
              <a:latin typeface="Calibri"/>
              <a:cs typeface="Calibri"/>
            </a:endParaRPr>
          </a:p>
          <a:p>
            <a:pPr marL="914400">
              <a:lnSpc>
                <a:spcPct val="100000"/>
              </a:lnSpc>
              <a:spcBef>
                <a:spcPts val="229"/>
              </a:spcBef>
            </a:pPr>
            <a:r>
              <a:rPr dirty="0" sz="1100">
                <a:latin typeface="Calibri"/>
                <a:cs typeface="Calibri"/>
              </a:rPr>
              <a:t>Organic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(%)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Wet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oxidation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method</a:t>
            </a:r>
            <a:endParaRPr sz="1100">
              <a:latin typeface="Calibri"/>
              <a:cs typeface="Calibri"/>
            </a:endParaRPr>
          </a:p>
          <a:p>
            <a:pPr marL="914400" marR="5080">
              <a:lnSpc>
                <a:spcPts val="1550"/>
              </a:lnSpc>
              <a:spcBef>
                <a:spcPts val="75"/>
              </a:spcBef>
            </a:pPr>
            <a:r>
              <a:rPr dirty="0" sz="1100">
                <a:latin typeface="Calibri"/>
                <a:cs typeface="Calibri"/>
              </a:rPr>
              <a:t>P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(μg/g)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Modified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oslen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method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(Neutral+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Calcareous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soil) </a:t>
            </a:r>
            <a:r>
              <a:rPr dirty="0" sz="1100">
                <a:latin typeface="Calibri"/>
                <a:cs typeface="Calibri"/>
              </a:rPr>
              <a:t>P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(μg/g)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Bray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Kurtz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method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(acid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soil)</a:t>
            </a:r>
            <a:endParaRPr sz="1100">
              <a:latin typeface="Calibri"/>
              <a:cs typeface="Calibri"/>
            </a:endParaRPr>
          </a:p>
          <a:p>
            <a:pPr marL="914400">
              <a:lnSpc>
                <a:spcPct val="100000"/>
              </a:lnSpc>
              <a:spcBef>
                <a:spcPts val="135"/>
              </a:spcBef>
            </a:pPr>
            <a:r>
              <a:rPr dirty="0" sz="1100">
                <a:latin typeface="Calibri"/>
                <a:cs typeface="Calibri"/>
              </a:rPr>
              <a:t>S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(μg/g)</a:t>
            </a:r>
            <a:r>
              <a:rPr dirty="0" sz="1100" spc="-4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Calcium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dihydrogen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phosphate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extraction</a:t>
            </a:r>
            <a:endParaRPr sz="1100">
              <a:latin typeface="Calibri"/>
              <a:cs typeface="Calibri"/>
            </a:endParaRPr>
          </a:p>
          <a:p>
            <a:pPr marL="914400">
              <a:lnSpc>
                <a:spcPct val="100000"/>
              </a:lnSpc>
              <a:spcBef>
                <a:spcPts val="215"/>
              </a:spcBef>
            </a:pPr>
            <a:r>
              <a:rPr dirty="0" sz="1100">
                <a:latin typeface="Calibri"/>
                <a:cs typeface="Calibri"/>
              </a:rPr>
              <a:t>K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(m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eq/100g)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NNH4OAC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Method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02004" y="1313282"/>
            <a:ext cx="5967730" cy="1852295"/>
          </a:xfrm>
          <a:prstGeom prst="rect">
            <a:avLst/>
          </a:prstGeom>
        </p:spPr>
        <p:txBody>
          <a:bodyPr wrap="square" lIns="0" tIns="895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dirty="0" sz="2000" b="1">
                <a:solidFill>
                  <a:srgbClr val="365F91"/>
                </a:solidFill>
                <a:latin typeface="Cambria"/>
                <a:cs typeface="Cambria"/>
              </a:rPr>
              <a:t>FINDING</a:t>
            </a:r>
            <a:r>
              <a:rPr dirty="0" sz="2000" spc="-30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365F91"/>
                </a:solidFill>
                <a:latin typeface="Cambria"/>
                <a:cs typeface="Cambria"/>
              </a:rPr>
              <a:t>FOR</a:t>
            </a:r>
            <a:r>
              <a:rPr dirty="0" sz="2000" spc="-25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2000" spc="-10" b="1">
                <a:solidFill>
                  <a:srgbClr val="365F91"/>
                </a:solidFill>
                <a:latin typeface="Cambria"/>
                <a:cs typeface="Cambria"/>
              </a:rPr>
              <a:t>EVALUTION:</a:t>
            </a:r>
            <a:endParaRPr sz="2000">
              <a:latin typeface="Cambria"/>
              <a:cs typeface="Cambria"/>
            </a:endParaRPr>
          </a:p>
          <a:p>
            <a:pPr marL="12700" marR="83820" indent="410845">
              <a:lnSpc>
                <a:spcPct val="117300"/>
              </a:lnSpc>
              <a:spcBef>
                <a:spcPts val="105"/>
              </a:spcBef>
            </a:pPr>
            <a:r>
              <a:rPr dirty="0" sz="1100">
                <a:latin typeface="Calibri"/>
                <a:cs typeface="Calibri"/>
              </a:rPr>
              <a:t>Most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tests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evaluation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packaging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materials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are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based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mainly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on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evaluation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one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or </a:t>
            </a:r>
            <a:r>
              <a:rPr dirty="0" sz="1100">
                <a:latin typeface="Calibri"/>
                <a:cs typeface="Calibri"/>
              </a:rPr>
              <a:t>other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type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strength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packaging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material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800">
              <a:latin typeface="Calibri"/>
              <a:cs typeface="Calibri"/>
            </a:endParaRPr>
          </a:p>
          <a:p>
            <a:pPr marL="12700" marR="10795" indent="507365">
              <a:lnSpc>
                <a:spcPct val="117300"/>
              </a:lnSpc>
            </a:pPr>
            <a:r>
              <a:rPr dirty="0" sz="1100">
                <a:latin typeface="Calibri"/>
                <a:cs typeface="Calibri"/>
              </a:rPr>
              <a:t>FERTILITY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EVALUATION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BY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PLANT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ANALYSIS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Plant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analysis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is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useful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diagnostic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tool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ascertain </a:t>
            </a:r>
            <a:r>
              <a:rPr dirty="0" sz="1100">
                <a:latin typeface="Calibri"/>
                <a:cs typeface="Calibri"/>
              </a:rPr>
              <a:t>if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nutrient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has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been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or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being</a:t>
            </a:r>
            <a:r>
              <a:rPr dirty="0" sz="1100" spc="-10">
                <a:latin typeface="Calibri"/>
                <a:cs typeface="Calibri"/>
              </a:rPr>
              <a:t> assimilated.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00">
              <a:latin typeface="Calibri"/>
              <a:cs typeface="Calibri"/>
            </a:endParaRPr>
          </a:p>
          <a:p>
            <a:pPr marL="12700" marR="5080" indent="410845">
              <a:lnSpc>
                <a:spcPct val="116599"/>
              </a:lnSpc>
            </a:pPr>
            <a:r>
              <a:rPr dirty="0" sz="1100">
                <a:latin typeface="Calibri"/>
                <a:cs typeface="Calibri"/>
              </a:rPr>
              <a:t>Soil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fertility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evaluation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Soils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are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very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heterogeneous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respect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forms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nutrients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they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contain, </a:t>
            </a:r>
            <a:r>
              <a:rPr dirty="0" sz="1100">
                <a:latin typeface="Calibri"/>
                <a:cs typeface="Calibri"/>
              </a:rPr>
              <a:t>which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greatly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complicates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interpretation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Soil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Test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assessing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fertilizer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902004" y="3737499"/>
            <a:ext cx="3780154" cy="1493520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dirty="0" sz="2000" spc="-10" b="1">
                <a:solidFill>
                  <a:srgbClr val="365F91"/>
                </a:solidFill>
                <a:latin typeface="Cambria"/>
                <a:cs typeface="Cambria"/>
              </a:rPr>
              <a:t>ADVANTAGS:</a:t>
            </a:r>
            <a:endParaRPr sz="2000">
              <a:latin typeface="Cambria"/>
              <a:cs typeface="Cambria"/>
            </a:endParaRPr>
          </a:p>
          <a:p>
            <a:pPr marL="1086485">
              <a:lnSpc>
                <a:spcPct val="100000"/>
              </a:lnSpc>
              <a:spcBef>
                <a:spcPts val="325"/>
              </a:spcBef>
            </a:pPr>
            <a:r>
              <a:rPr dirty="0" sz="1600">
                <a:latin typeface="Calibri"/>
                <a:cs typeface="Calibri"/>
              </a:rPr>
              <a:t>Increases</a:t>
            </a:r>
            <a:r>
              <a:rPr dirty="0" sz="1600" spc="-6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fertilizer</a:t>
            </a:r>
            <a:r>
              <a:rPr dirty="0" sz="1600" spc="-6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use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efficiency</a:t>
            </a:r>
            <a:endParaRPr sz="1600">
              <a:latin typeface="Calibri"/>
              <a:cs typeface="Calibri"/>
            </a:endParaRPr>
          </a:p>
          <a:p>
            <a:pPr marL="1068705" marR="541020">
              <a:lnSpc>
                <a:spcPts val="3250"/>
              </a:lnSpc>
              <a:spcBef>
                <a:spcPts val="120"/>
              </a:spcBef>
            </a:pPr>
            <a:r>
              <a:rPr dirty="0" sz="1600">
                <a:latin typeface="Calibri"/>
                <a:cs typeface="Calibri"/>
              </a:rPr>
              <a:t>Reduses</a:t>
            </a:r>
            <a:r>
              <a:rPr dirty="0" sz="1600" spc="-7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leanching </a:t>
            </a:r>
            <a:r>
              <a:rPr dirty="0" sz="1600">
                <a:latin typeface="Calibri"/>
                <a:cs typeface="Calibri"/>
              </a:rPr>
              <a:t>Resulting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better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growth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902004" y="5884393"/>
            <a:ext cx="3183890" cy="1263650"/>
          </a:xfrm>
          <a:prstGeom prst="rect">
            <a:avLst/>
          </a:prstGeom>
        </p:spPr>
        <p:txBody>
          <a:bodyPr wrap="square" lIns="0" tIns="895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dirty="0" sz="2000" spc="-10" b="1">
                <a:solidFill>
                  <a:srgbClr val="365F91"/>
                </a:solidFill>
                <a:latin typeface="Cambria"/>
                <a:cs typeface="Cambria"/>
              </a:rPr>
              <a:t>DISADVANTAGS:</a:t>
            </a:r>
            <a:endParaRPr sz="2000">
              <a:latin typeface="Cambria"/>
              <a:cs typeface="Cambria"/>
            </a:endParaRPr>
          </a:p>
          <a:p>
            <a:pPr marL="771525">
              <a:lnSpc>
                <a:spcPct val="100000"/>
              </a:lnSpc>
              <a:spcBef>
                <a:spcPts val="335"/>
              </a:spcBef>
            </a:pPr>
            <a:r>
              <a:rPr dirty="0" sz="1100">
                <a:latin typeface="Calibri"/>
                <a:cs typeface="Calibri"/>
              </a:rPr>
              <a:t>Over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usage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can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damage</a:t>
            </a:r>
            <a:r>
              <a:rPr dirty="0" sz="1100" spc="-10">
                <a:latin typeface="Calibri"/>
                <a:cs typeface="Calibri"/>
              </a:rPr>
              <a:t> plants.</a:t>
            </a:r>
            <a:endParaRPr sz="1100">
              <a:latin typeface="Calibri"/>
              <a:cs typeface="Calibri"/>
            </a:endParaRPr>
          </a:p>
          <a:p>
            <a:pPr marL="771525" marR="5080">
              <a:lnSpc>
                <a:spcPct val="192700"/>
              </a:lnSpc>
            </a:pPr>
            <a:r>
              <a:rPr dirty="0" sz="1100">
                <a:latin typeface="Calibri"/>
                <a:cs typeface="Calibri"/>
              </a:rPr>
              <a:t>It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affects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environment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ecosystem. </a:t>
            </a:r>
            <a:r>
              <a:rPr dirty="0" sz="1100">
                <a:latin typeface="Calibri"/>
                <a:cs typeface="Calibri"/>
              </a:rPr>
              <a:t>It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toxic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can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harm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humans.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896416" y="8590533"/>
            <a:ext cx="5981065" cy="508000"/>
          </a:xfrm>
          <a:custGeom>
            <a:avLst/>
            <a:gdLst/>
            <a:ahLst/>
            <a:cxnLst/>
            <a:rect l="l" t="t" r="r" b="b"/>
            <a:pathLst>
              <a:path w="5981065" h="508000">
                <a:moveTo>
                  <a:pt x="5981065" y="338289"/>
                </a:moveTo>
                <a:lnTo>
                  <a:pt x="0" y="338289"/>
                </a:lnTo>
                <a:lnTo>
                  <a:pt x="0" y="507441"/>
                </a:lnTo>
                <a:lnTo>
                  <a:pt x="5981065" y="507441"/>
                </a:lnTo>
                <a:lnTo>
                  <a:pt x="5981065" y="338289"/>
                </a:lnTo>
                <a:close/>
              </a:path>
              <a:path w="5981065" h="508000">
                <a:moveTo>
                  <a:pt x="5981065" y="0"/>
                </a:moveTo>
                <a:lnTo>
                  <a:pt x="0" y="0"/>
                </a:lnTo>
                <a:lnTo>
                  <a:pt x="0" y="169113"/>
                </a:lnTo>
                <a:lnTo>
                  <a:pt x="0" y="338277"/>
                </a:lnTo>
                <a:lnTo>
                  <a:pt x="5981065" y="338277"/>
                </a:lnTo>
                <a:lnTo>
                  <a:pt x="5981065" y="169164"/>
                </a:lnTo>
                <a:lnTo>
                  <a:pt x="5981065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02004" y="5174360"/>
            <a:ext cx="5895340" cy="38106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b="1" i="1">
                <a:latin typeface="Calibri"/>
                <a:cs typeface="Calibri"/>
              </a:rPr>
              <a:t>*Software</a:t>
            </a:r>
            <a:r>
              <a:rPr dirty="0" sz="1100" spc="-40" b="1" i="1">
                <a:latin typeface="Calibri"/>
                <a:cs typeface="Calibri"/>
              </a:rPr>
              <a:t> </a:t>
            </a:r>
            <a:r>
              <a:rPr dirty="0" sz="1100" b="1" i="1">
                <a:latin typeface="Calibri"/>
                <a:cs typeface="Calibri"/>
              </a:rPr>
              <a:t>for</a:t>
            </a:r>
            <a:r>
              <a:rPr dirty="0" sz="1100" spc="-35" b="1" i="1">
                <a:latin typeface="Calibri"/>
                <a:cs typeface="Calibri"/>
              </a:rPr>
              <a:t> </a:t>
            </a:r>
            <a:r>
              <a:rPr dirty="0" sz="1100" b="1" i="1">
                <a:latin typeface="Calibri"/>
                <a:cs typeface="Calibri"/>
              </a:rPr>
              <a:t>variable</a:t>
            </a:r>
            <a:r>
              <a:rPr dirty="0" sz="1100" spc="-35" b="1" i="1">
                <a:latin typeface="Calibri"/>
                <a:cs typeface="Calibri"/>
              </a:rPr>
              <a:t> </a:t>
            </a:r>
            <a:r>
              <a:rPr dirty="0" sz="1100" b="1" i="1">
                <a:latin typeface="Calibri"/>
                <a:cs typeface="Calibri"/>
              </a:rPr>
              <a:t>rate</a:t>
            </a:r>
            <a:r>
              <a:rPr dirty="0" sz="1100" spc="-30" b="1" i="1">
                <a:latin typeface="Calibri"/>
                <a:cs typeface="Calibri"/>
              </a:rPr>
              <a:t> </a:t>
            </a:r>
            <a:r>
              <a:rPr dirty="0" sz="1100" b="1" i="1">
                <a:latin typeface="Calibri"/>
                <a:cs typeface="Calibri"/>
              </a:rPr>
              <a:t>application</a:t>
            </a:r>
            <a:r>
              <a:rPr dirty="0" sz="1100" spc="-30" b="1" i="1">
                <a:latin typeface="Calibri"/>
                <a:cs typeface="Calibri"/>
              </a:rPr>
              <a:t> </a:t>
            </a:r>
            <a:r>
              <a:rPr dirty="0" sz="1100" b="1" i="1">
                <a:latin typeface="Calibri"/>
                <a:cs typeface="Calibri"/>
              </a:rPr>
              <a:t>recommend.:</a:t>
            </a:r>
            <a:r>
              <a:rPr dirty="0" sz="1100" spc="-45" b="1" i="1">
                <a:latin typeface="Calibri"/>
                <a:cs typeface="Calibri"/>
              </a:rPr>
              <a:t> </a:t>
            </a:r>
            <a:r>
              <a:rPr dirty="0" sz="1100" spc="-25" b="1" i="1">
                <a:latin typeface="Calibri"/>
                <a:cs typeface="Calibri"/>
              </a:rPr>
              <a:t>11%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Calibri"/>
              <a:cs typeface="Calibri"/>
            </a:endParaRPr>
          </a:p>
          <a:p>
            <a:pPr marL="114300" indent="-102235">
              <a:lnSpc>
                <a:spcPct val="100000"/>
              </a:lnSpc>
              <a:buChar char="*"/>
              <a:tabLst>
                <a:tab pos="114935" algn="l"/>
              </a:tabLst>
            </a:pPr>
            <a:r>
              <a:rPr dirty="0" sz="1100" b="1">
                <a:latin typeface="Calibri"/>
                <a:cs typeface="Calibri"/>
              </a:rPr>
              <a:t>Precision</a:t>
            </a:r>
            <a:r>
              <a:rPr dirty="0" sz="1100" spc="-4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agriculture:</a:t>
            </a:r>
            <a:r>
              <a:rPr dirty="0" sz="1100" spc="-40" b="1">
                <a:latin typeface="Calibri"/>
                <a:cs typeface="Calibri"/>
              </a:rPr>
              <a:t> </a:t>
            </a:r>
            <a:r>
              <a:rPr dirty="0" sz="1100" spc="-25" b="1">
                <a:latin typeface="Calibri"/>
                <a:cs typeface="Calibri"/>
              </a:rPr>
              <a:t>10%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Calibri"/>
              <a:buChar char="*"/>
            </a:pPr>
            <a:endParaRPr sz="1000">
              <a:latin typeface="Calibri"/>
              <a:cs typeface="Calibri"/>
            </a:endParaRPr>
          </a:p>
          <a:p>
            <a:pPr marL="114300" indent="-102235">
              <a:lnSpc>
                <a:spcPct val="100000"/>
              </a:lnSpc>
              <a:buChar char="*"/>
              <a:tabLst>
                <a:tab pos="114935" algn="l"/>
              </a:tabLst>
            </a:pPr>
            <a:r>
              <a:rPr dirty="0" sz="1100" b="1">
                <a:latin typeface="Calibri"/>
                <a:cs typeface="Calibri"/>
              </a:rPr>
              <a:t>Soil</a:t>
            </a:r>
            <a:r>
              <a:rPr dirty="0" sz="1100" spc="-25" b="1">
                <a:latin typeface="Calibri"/>
                <a:cs typeface="Calibri"/>
              </a:rPr>
              <a:t> </a:t>
            </a:r>
            <a:r>
              <a:rPr dirty="0" sz="1100" spc="-10" b="1">
                <a:latin typeface="Calibri"/>
                <a:cs typeface="Calibri"/>
              </a:rPr>
              <a:t>fertility:10%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Char char="*"/>
            </a:pPr>
            <a:endParaRPr sz="1000">
              <a:latin typeface="Calibri"/>
              <a:cs typeface="Calibri"/>
            </a:endParaRPr>
          </a:p>
          <a:p>
            <a:pPr marL="114300" indent="-102235">
              <a:lnSpc>
                <a:spcPct val="100000"/>
              </a:lnSpc>
              <a:buChar char="*"/>
              <a:tabLst>
                <a:tab pos="114935" algn="l"/>
              </a:tabLst>
            </a:pPr>
            <a:r>
              <a:rPr dirty="0" sz="1100" b="1">
                <a:latin typeface="Calibri"/>
                <a:cs typeface="Calibri"/>
              </a:rPr>
              <a:t>Variable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rate</a:t>
            </a:r>
            <a:r>
              <a:rPr dirty="0" sz="1100" spc="10" b="1">
                <a:latin typeface="Calibri"/>
                <a:cs typeface="Calibri"/>
              </a:rPr>
              <a:t> </a:t>
            </a:r>
            <a:r>
              <a:rPr dirty="0" sz="1100" spc="-10" b="1">
                <a:latin typeface="Calibri"/>
                <a:cs typeface="Calibri"/>
              </a:rPr>
              <a:t>application:</a:t>
            </a:r>
            <a:r>
              <a:rPr dirty="0" sz="1100" b="1">
                <a:latin typeface="Calibri"/>
                <a:cs typeface="Calibri"/>
              </a:rPr>
              <a:t> </a:t>
            </a:r>
            <a:r>
              <a:rPr dirty="0" sz="1100" spc="-25" b="1">
                <a:latin typeface="Calibri"/>
                <a:cs typeface="Calibri"/>
              </a:rPr>
              <a:t>20%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100" b="1">
                <a:latin typeface="Calibri"/>
                <a:cs typeface="Calibri"/>
              </a:rPr>
              <a:t>*Fertilizer</a:t>
            </a:r>
            <a:r>
              <a:rPr dirty="0" sz="1100" spc="-60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recommend.</a:t>
            </a:r>
            <a:r>
              <a:rPr dirty="0" sz="1100" spc="-3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methods:</a:t>
            </a:r>
            <a:r>
              <a:rPr dirty="0" sz="1100" spc="-40" b="1">
                <a:latin typeface="Calibri"/>
                <a:cs typeface="Calibri"/>
              </a:rPr>
              <a:t> </a:t>
            </a:r>
            <a:r>
              <a:rPr dirty="0" sz="1100" spc="-25" b="1">
                <a:latin typeface="Calibri"/>
                <a:cs typeface="Calibri"/>
              </a:rPr>
              <a:t>49%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b="1">
                <a:solidFill>
                  <a:srgbClr val="365F91"/>
                </a:solidFill>
                <a:latin typeface="Cambria"/>
                <a:cs typeface="Cambria"/>
              </a:rPr>
              <a:t>FINDING</a:t>
            </a:r>
            <a:r>
              <a:rPr dirty="0" sz="1400" spc="-30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400" b="1">
                <a:solidFill>
                  <a:srgbClr val="365F91"/>
                </a:solidFill>
                <a:latin typeface="Cambria"/>
                <a:cs typeface="Cambria"/>
              </a:rPr>
              <a:t>FOR</a:t>
            </a:r>
            <a:r>
              <a:rPr dirty="0" sz="1400" spc="-40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400" b="1">
                <a:solidFill>
                  <a:srgbClr val="365F91"/>
                </a:solidFill>
                <a:latin typeface="Cambria"/>
                <a:cs typeface="Cambria"/>
              </a:rPr>
              <a:t>EVALUATION</a:t>
            </a:r>
            <a:r>
              <a:rPr dirty="0" sz="1400" spc="-30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400" spc="-50" b="1">
                <a:solidFill>
                  <a:srgbClr val="365F91"/>
                </a:solidFill>
                <a:latin typeface="Cambria"/>
                <a:cs typeface="Cambria"/>
              </a:rPr>
              <a:t>:</a:t>
            </a:r>
            <a:endParaRPr sz="1400">
              <a:latin typeface="Cambria"/>
              <a:cs typeface="Cambria"/>
            </a:endParaRPr>
          </a:p>
          <a:p>
            <a:pPr marL="12700" marR="5080" indent="505459">
              <a:lnSpc>
                <a:spcPts val="1550"/>
              </a:lnSpc>
              <a:spcBef>
                <a:spcPts val="75"/>
              </a:spcBef>
            </a:pPr>
            <a:r>
              <a:rPr dirty="0" sz="1100" b="1">
                <a:latin typeface="Calibri"/>
                <a:cs typeface="Calibri"/>
              </a:rPr>
              <a:t>To</a:t>
            </a:r>
            <a:r>
              <a:rPr dirty="0" sz="1100" spc="-30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detetmine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the</a:t>
            </a:r>
            <a:r>
              <a:rPr dirty="0" sz="1100" spc="-2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fertilizer</a:t>
            </a:r>
            <a:r>
              <a:rPr dirty="0" sz="1100" spc="-10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rate</a:t>
            </a:r>
            <a:r>
              <a:rPr dirty="0" sz="1100" spc="-2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for</a:t>
            </a:r>
            <a:r>
              <a:rPr dirty="0" sz="1100" spc="-10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a</a:t>
            </a:r>
            <a:r>
              <a:rPr dirty="0" sz="1100" spc="-10" b="1">
                <a:latin typeface="Calibri"/>
                <a:cs typeface="Calibri"/>
              </a:rPr>
              <a:t> particular </a:t>
            </a:r>
            <a:r>
              <a:rPr dirty="0" sz="1100" b="1">
                <a:latin typeface="Calibri"/>
                <a:cs typeface="Calibri"/>
              </a:rPr>
              <a:t>nutrient</a:t>
            </a:r>
            <a:r>
              <a:rPr dirty="0" sz="1100" spc="-20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,multiply</a:t>
            </a:r>
            <a:r>
              <a:rPr dirty="0" sz="1100" spc="-20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rate</a:t>
            </a:r>
            <a:r>
              <a:rPr dirty="0" sz="1100" spc="-10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of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the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desired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-10" b="1">
                <a:latin typeface="Calibri"/>
                <a:cs typeface="Calibri"/>
              </a:rPr>
              <a:t>nutrient </a:t>
            </a:r>
            <a:r>
              <a:rPr dirty="0" sz="1100" b="1">
                <a:latin typeface="Calibri"/>
                <a:cs typeface="Calibri"/>
              </a:rPr>
              <a:t>by</a:t>
            </a:r>
            <a:r>
              <a:rPr dirty="0" sz="1100" spc="-10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100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and</a:t>
            </a:r>
            <a:r>
              <a:rPr dirty="0" sz="1100" spc="-10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divide</a:t>
            </a:r>
            <a:r>
              <a:rPr dirty="0" sz="1100" spc="-10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by the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%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of</a:t>
            </a:r>
            <a:r>
              <a:rPr dirty="0" sz="1100" spc="-10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the</a:t>
            </a:r>
            <a:r>
              <a:rPr dirty="0" sz="1100" spc="-10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nutrient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in</a:t>
            </a:r>
            <a:r>
              <a:rPr dirty="0" sz="1100" spc="-10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the</a:t>
            </a:r>
            <a:r>
              <a:rPr dirty="0" sz="1100" spc="-10" b="1">
                <a:latin typeface="Calibri"/>
                <a:cs typeface="Calibri"/>
              </a:rPr>
              <a:t> fertilizer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365F91"/>
                </a:solidFill>
                <a:latin typeface="Cambria"/>
                <a:cs typeface="Cambria"/>
              </a:rPr>
              <a:t>ADVANTAGES</a:t>
            </a:r>
            <a:r>
              <a:rPr dirty="0" sz="1400" spc="-50" b="1">
                <a:solidFill>
                  <a:srgbClr val="365F91"/>
                </a:solidFill>
                <a:latin typeface="Cambria"/>
                <a:cs typeface="Cambria"/>
              </a:rPr>
              <a:t> :</a:t>
            </a:r>
            <a:endParaRPr sz="1400">
              <a:latin typeface="Cambria"/>
              <a:cs typeface="Cambria"/>
            </a:endParaRPr>
          </a:p>
          <a:p>
            <a:pPr marL="203200">
              <a:lnSpc>
                <a:spcPct val="100000"/>
              </a:lnSpc>
              <a:spcBef>
                <a:spcPts val="215"/>
              </a:spcBef>
            </a:pPr>
            <a:r>
              <a:rPr dirty="0" sz="1100" b="1">
                <a:latin typeface="Calibri"/>
                <a:cs typeface="Calibri"/>
              </a:rPr>
              <a:t>*</a:t>
            </a:r>
            <a:r>
              <a:rPr dirty="0" sz="1100" spc="-20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Reduction</a:t>
            </a:r>
            <a:r>
              <a:rPr dirty="0" sz="1100" spc="-2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in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cost</a:t>
            </a:r>
            <a:r>
              <a:rPr dirty="0" sz="1100" spc="-10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of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-10" b="1">
                <a:latin typeface="Calibri"/>
                <a:cs typeface="Calibri"/>
              </a:rPr>
              <a:t>cultivation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Calibri"/>
              <a:cs typeface="Calibri"/>
            </a:endParaRPr>
          </a:p>
          <a:p>
            <a:pPr marL="170815">
              <a:lnSpc>
                <a:spcPct val="100000"/>
              </a:lnSpc>
              <a:spcBef>
                <a:spcPts val="5"/>
              </a:spcBef>
            </a:pPr>
            <a:r>
              <a:rPr dirty="0" sz="1100" b="1">
                <a:latin typeface="Calibri"/>
                <a:cs typeface="Calibri"/>
              </a:rPr>
              <a:t>*Increase</a:t>
            </a:r>
            <a:r>
              <a:rPr dirty="0" sz="1100" spc="-40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in</a:t>
            </a:r>
            <a:r>
              <a:rPr dirty="0" sz="1100" spc="-2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production</a:t>
            </a:r>
            <a:r>
              <a:rPr dirty="0" sz="1100" spc="-35" b="1">
                <a:latin typeface="Calibri"/>
                <a:cs typeface="Calibri"/>
              </a:rPr>
              <a:t> </a:t>
            </a:r>
            <a:r>
              <a:rPr dirty="0" sz="1100" spc="-10" b="1">
                <a:latin typeface="Calibri"/>
                <a:cs typeface="Calibri"/>
              </a:rPr>
              <a:t>efficiency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Calibri"/>
              <a:cs typeface="Calibri"/>
            </a:endParaRPr>
          </a:p>
          <a:p>
            <a:pPr marL="170815">
              <a:lnSpc>
                <a:spcPct val="100000"/>
              </a:lnSpc>
            </a:pPr>
            <a:r>
              <a:rPr dirty="0" sz="1100" b="1">
                <a:latin typeface="Calibri"/>
                <a:cs typeface="Calibri"/>
              </a:rPr>
              <a:t>*Increase</a:t>
            </a:r>
            <a:r>
              <a:rPr dirty="0" sz="1100" spc="-30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in</a:t>
            </a:r>
            <a:r>
              <a:rPr dirty="0" sz="1100" spc="-20" b="1">
                <a:latin typeface="Calibri"/>
                <a:cs typeface="Calibri"/>
              </a:rPr>
              <a:t> </a:t>
            </a:r>
            <a:r>
              <a:rPr dirty="0" sz="1100" spc="-25" b="1">
                <a:latin typeface="Calibri"/>
                <a:cs typeface="Calibri"/>
              </a:rPr>
              <a:t>RUE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1381574" y="1950085"/>
            <a:ext cx="2849880" cy="2849880"/>
            <a:chOff x="1381574" y="1950085"/>
            <a:chExt cx="2849880" cy="2849880"/>
          </a:xfrm>
        </p:grpSpPr>
        <p:sp>
          <p:nvSpPr>
            <p:cNvPr id="4" name="object 4" descr=""/>
            <p:cNvSpPr/>
            <p:nvPr/>
          </p:nvSpPr>
          <p:spPr>
            <a:xfrm>
              <a:off x="2806319" y="1950085"/>
              <a:ext cx="908685" cy="1424940"/>
            </a:xfrm>
            <a:custGeom>
              <a:avLst/>
              <a:gdLst/>
              <a:ahLst/>
              <a:cxnLst/>
              <a:rect l="l" t="t" r="r" b="b"/>
              <a:pathLst>
                <a:path w="908685" h="1424939">
                  <a:moveTo>
                    <a:pt x="0" y="0"/>
                  </a:moveTo>
                  <a:lnTo>
                    <a:pt x="0" y="1424559"/>
                  </a:lnTo>
                  <a:lnTo>
                    <a:pt x="908177" y="326898"/>
                  </a:lnTo>
                  <a:lnTo>
                    <a:pt x="869362" y="295919"/>
                  </a:lnTo>
                  <a:lnTo>
                    <a:pt x="829605" y="266392"/>
                  </a:lnTo>
                  <a:lnTo>
                    <a:pt x="788946" y="238330"/>
                  </a:lnTo>
                  <a:lnTo>
                    <a:pt x="747426" y="211750"/>
                  </a:lnTo>
                  <a:lnTo>
                    <a:pt x="705088" y="186666"/>
                  </a:lnTo>
                  <a:lnTo>
                    <a:pt x="661972" y="163092"/>
                  </a:lnTo>
                  <a:lnTo>
                    <a:pt x="618121" y="141044"/>
                  </a:lnTo>
                  <a:lnTo>
                    <a:pt x="573575" y="120536"/>
                  </a:lnTo>
                  <a:lnTo>
                    <a:pt x="528377" y="101583"/>
                  </a:lnTo>
                  <a:lnTo>
                    <a:pt x="482568" y="84201"/>
                  </a:lnTo>
                  <a:lnTo>
                    <a:pt x="436189" y="68403"/>
                  </a:lnTo>
                  <a:lnTo>
                    <a:pt x="389282" y="54205"/>
                  </a:lnTo>
                  <a:lnTo>
                    <a:pt x="341888" y="41622"/>
                  </a:lnTo>
                  <a:lnTo>
                    <a:pt x="294050" y="30668"/>
                  </a:lnTo>
                  <a:lnTo>
                    <a:pt x="245808" y="21359"/>
                  </a:lnTo>
                  <a:lnTo>
                    <a:pt x="197204" y="13709"/>
                  </a:lnTo>
                  <a:lnTo>
                    <a:pt x="148280" y="7734"/>
                  </a:lnTo>
                  <a:lnTo>
                    <a:pt x="99077" y="3447"/>
                  </a:lnTo>
                  <a:lnTo>
                    <a:pt x="49636" y="8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806319" y="2276983"/>
              <a:ext cx="1379855" cy="1097915"/>
            </a:xfrm>
            <a:custGeom>
              <a:avLst/>
              <a:gdLst/>
              <a:ahLst/>
              <a:cxnLst/>
              <a:rect l="l" t="t" r="r" b="b"/>
              <a:pathLst>
                <a:path w="1379854" h="1097914">
                  <a:moveTo>
                    <a:pt x="908050" y="0"/>
                  </a:moveTo>
                  <a:lnTo>
                    <a:pt x="0" y="1097661"/>
                  </a:lnTo>
                  <a:lnTo>
                    <a:pt x="1379855" y="743458"/>
                  </a:lnTo>
                  <a:lnTo>
                    <a:pt x="1366555" y="695176"/>
                  </a:lnTo>
                  <a:lnTo>
                    <a:pt x="1351608" y="647511"/>
                  </a:lnTo>
                  <a:lnTo>
                    <a:pt x="1335037" y="600501"/>
                  </a:lnTo>
                  <a:lnTo>
                    <a:pt x="1316866" y="554184"/>
                  </a:lnTo>
                  <a:lnTo>
                    <a:pt x="1297120" y="508600"/>
                  </a:lnTo>
                  <a:lnTo>
                    <a:pt x="1275823" y="463785"/>
                  </a:lnTo>
                  <a:lnTo>
                    <a:pt x="1252998" y="419778"/>
                  </a:lnTo>
                  <a:lnTo>
                    <a:pt x="1228670" y="376618"/>
                  </a:lnTo>
                  <a:lnTo>
                    <a:pt x="1202864" y="334343"/>
                  </a:lnTo>
                  <a:lnTo>
                    <a:pt x="1175603" y="292991"/>
                  </a:lnTo>
                  <a:lnTo>
                    <a:pt x="1146912" y="252600"/>
                  </a:lnTo>
                  <a:lnTo>
                    <a:pt x="1116814" y="213209"/>
                  </a:lnTo>
                  <a:lnTo>
                    <a:pt x="1085334" y="174856"/>
                  </a:lnTo>
                  <a:lnTo>
                    <a:pt x="1052496" y="137579"/>
                  </a:lnTo>
                  <a:lnTo>
                    <a:pt x="1018325" y="101417"/>
                  </a:lnTo>
                  <a:lnTo>
                    <a:pt x="982844" y="66407"/>
                  </a:lnTo>
                  <a:lnTo>
                    <a:pt x="946077" y="32589"/>
                  </a:lnTo>
                  <a:lnTo>
                    <a:pt x="90805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806319" y="3020441"/>
              <a:ext cx="1424940" cy="878840"/>
            </a:xfrm>
            <a:custGeom>
              <a:avLst/>
              <a:gdLst/>
              <a:ahLst/>
              <a:cxnLst/>
              <a:rect l="l" t="t" r="r" b="b"/>
              <a:pathLst>
                <a:path w="1424939" h="878839">
                  <a:moveTo>
                    <a:pt x="1379855" y="0"/>
                  </a:moveTo>
                  <a:lnTo>
                    <a:pt x="0" y="354202"/>
                  </a:lnTo>
                  <a:lnTo>
                    <a:pt x="1324609" y="878712"/>
                  </a:lnTo>
                  <a:lnTo>
                    <a:pt x="1342221" y="831832"/>
                  </a:lnTo>
                  <a:lnTo>
                    <a:pt x="1358138" y="784483"/>
                  </a:lnTo>
                  <a:lnTo>
                    <a:pt x="1372358" y="736708"/>
                  </a:lnTo>
                  <a:lnTo>
                    <a:pt x="1384878" y="688555"/>
                  </a:lnTo>
                  <a:lnTo>
                    <a:pt x="1395694" y="640068"/>
                  </a:lnTo>
                  <a:lnTo>
                    <a:pt x="1404803" y="591293"/>
                  </a:lnTo>
                  <a:lnTo>
                    <a:pt x="1412203" y="542274"/>
                  </a:lnTo>
                  <a:lnTo>
                    <a:pt x="1417889" y="493058"/>
                  </a:lnTo>
                  <a:lnTo>
                    <a:pt x="1421860" y="443690"/>
                  </a:lnTo>
                  <a:lnTo>
                    <a:pt x="1424111" y="394214"/>
                  </a:lnTo>
                  <a:lnTo>
                    <a:pt x="1424640" y="344677"/>
                  </a:lnTo>
                  <a:lnTo>
                    <a:pt x="1423444" y="295124"/>
                  </a:lnTo>
                  <a:lnTo>
                    <a:pt x="1420519" y="245600"/>
                  </a:lnTo>
                  <a:lnTo>
                    <a:pt x="1415862" y="196150"/>
                  </a:lnTo>
                  <a:lnTo>
                    <a:pt x="1409470" y="146819"/>
                  </a:lnTo>
                  <a:lnTo>
                    <a:pt x="1401340" y="97654"/>
                  </a:lnTo>
                  <a:lnTo>
                    <a:pt x="1391470" y="48699"/>
                  </a:lnTo>
                  <a:lnTo>
                    <a:pt x="1379855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716911" y="3374644"/>
              <a:ext cx="1414145" cy="1424940"/>
            </a:xfrm>
            <a:custGeom>
              <a:avLst/>
              <a:gdLst/>
              <a:ahLst/>
              <a:cxnLst/>
              <a:rect l="l" t="t" r="r" b="b"/>
              <a:pathLst>
                <a:path w="1414145" h="1424939">
                  <a:moveTo>
                    <a:pt x="89407" y="0"/>
                  </a:moveTo>
                  <a:lnTo>
                    <a:pt x="0" y="1421891"/>
                  </a:lnTo>
                  <a:lnTo>
                    <a:pt x="48528" y="1424120"/>
                  </a:lnTo>
                  <a:lnTo>
                    <a:pt x="96837" y="1424703"/>
                  </a:lnTo>
                  <a:lnTo>
                    <a:pt x="144892" y="1423662"/>
                  </a:lnTo>
                  <a:lnTo>
                    <a:pt x="192663" y="1421017"/>
                  </a:lnTo>
                  <a:lnTo>
                    <a:pt x="240116" y="1416788"/>
                  </a:lnTo>
                  <a:lnTo>
                    <a:pt x="287218" y="1410997"/>
                  </a:lnTo>
                  <a:lnTo>
                    <a:pt x="333937" y="1403665"/>
                  </a:lnTo>
                  <a:lnTo>
                    <a:pt x="380240" y="1394811"/>
                  </a:lnTo>
                  <a:lnTo>
                    <a:pt x="426094" y="1384457"/>
                  </a:lnTo>
                  <a:lnTo>
                    <a:pt x="471468" y="1372623"/>
                  </a:lnTo>
                  <a:lnTo>
                    <a:pt x="516327" y="1359330"/>
                  </a:lnTo>
                  <a:lnTo>
                    <a:pt x="560640" y="1344598"/>
                  </a:lnTo>
                  <a:lnTo>
                    <a:pt x="604374" y="1328449"/>
                  </a:lnTo>
                  <a:lnTo>
                    <a:pt x="647497" y="1310903"/>
                  </a:lnTo>
                  <a:lnTo>
                    <a:pt x="689974" y="1291981"/>
                  </a:lnTo>
                  <a:lnTo>
                    <a:pt x="731775" y="1271703"/>
                  </a:lnTo>
                  <a:lnTo>
                    <a:pt x="772866" y="1250091"/>
                  </a:lnTo>
                  <a:lnTo>
                    <a:pt x="813215" y="1227164"/>
                  </a:lnTo>
                  <a:lnTo>
                    <a:pt x="852789" y="1202943"/>
                  </a:lnTo>
                  <a:lnTo>
                    <a:pt x="891555" y="1177450"/>
                  </a:lnTo>
                  <a:lnTo>
                    <a:pt x="929480" y="1150705"/>
                  </a:lnTo>
                  <a:lnTo>
                    <a:pt x="966533" y="1122728"/>
                  </a:lnTo>
                  <a:lnTo>
                    <a:pt x="1002680" y="1093541"/>
                  </a:lnTo>
                  <a:lnTo>
                    <a:pt x="1037889" y="1063163"/>
                  </a:lnTo>
                  <a:lnTo>
                    <a:pt x="1072128" y="1031616"/>
                  </a:lnTo>
                  <a:lnTo>
                    <a:pt x="1105362" y="998921"/>
                  </a:lnTo>
                  <a:lnTo>
                    <a:pt x="1137561" y="965097"/>
                  </a:lnTo>
                  <a:lnTo>
                    <a:pt x="1168690" y="930166"/>
                  </a:lnTo>
                  <a:lnTo>
                    <a:pt x="1198718" y="894149"/>
                  </a:lnTo>
                  <a:lnTo>
                    <a:pt x="1227612" y="857066"/>
                  </a:lnTo>
                  <a:lnTo>
                    <a:pt x="1255339" y="818937"/>
                  </a:lnTo>
                  <a:lnTo>
                    <a:pt x="1281867" y="779784"/>
                  </a:lnTo>
                  <a:lnTo>
                    <a:pt x="1307163" y="739627"/>
                  </a:lnTo>
                  <a:lnTo>
                    <a:pt x="1331194" y="698487"/>
                  </a:lnTo>
                  <a:lnTo>
                    <a:pt x="1353927" y="656385"/>
                  </a:lnTo>
                  <a:lnTo>
                    <a:pt x="1375331" y="613340"/>
                  </a:lnTo>
                  <a:lnTo>
                    <a:pt x="1395372" y="569375"/>
                  </a:lnTo>
                  <a:lnTo>
                    <a:pt x="1414017" y="524509"/>
                  </a:lnTo>
                  <a:lnTo>
                    <a:pt x="89407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381574" y="1950085"/>
              <a:ext cx="1424940" cy="2846705"/>
            </a:xfrm>
            <a:custGeom>
              <a:avLst/>
              <a:gdLst/>
              <a:ahLst/>
              <a:cxnLst/>
              <a:rect l="l" t="t" r="r" b="b"/>
              <a:pathLst>
                <a:path w="1424939" h="2846704">
                  <a:moveTo>
                    <a:pt x="1424744" y="0"/>
                  </a:moveTo>
                  <a:lnTo>
                    <a:pt x="1375882" y="824"/>
                  </a:lnTo>
                  <a:lnTo>
                    <a:pt x="1327416" y="3280"/>
                  </a:lnTo>
                  <a:lnTo>
                    <a:pt x="1279371" y="7343"/>
                  </a:lnTo>
                  <a:lnTo>
                    <a:pt x="1231777" y="12985"/>
                  </a:lnTo>
                  <a:lnTo>
                    <a:pt x="1184660" y="20182"/>
                  </a:lnTo>
                  <a:lnTo>
                    <a:pt x="1138047" y="28907"/>
                  </a:lnTo>
                  <a:lnTo>
                    <a:pt x="1091966" y="39136"/>
                  </a:lnTo>
                  <a:lnTo>
                    <a:pt x="1046446" y="50841"/>
                  </a:lnTo>
                  <a:lnTo>
                    <a:pt x="1001512" y="63997"/>
                  </a:lnTo>
                  <a:lnTo>
                    <a:pt x="957193" y="78579"/>
                  </a:lnTo>
                  <a:lnTo>
                    <a:pt x="913516" y="94560"/>
                  </a:lnTo>
                  <a:lnTo>
                    <a:pt x="870509" y="111916"/>
                  </a:lnTo>
                  <a:lnTo>
                    <a:pt x="828199" y="130619"/>
                  </a:lnTo>
                  <a:lnTo>
                    <a:pt x="786613" y="150644"/>
                  </a:lnTo>
                  <a:lnTo>
                    <a:pt x="745779" y="171966"/>
                  </a:lnTo>
                  <a:lnTo>
                    <a:pt x="705725" y="194558"/>
                  </a:lnTo>
                  <a:lnTo>
                    <a:pt x="666478" y="218395"/>
                  </a:lnTo>
                  <a:lnTo>
                    <a:pt x="628065" y="243451"/>
                  </a:lnTo>
                  <a:lnTo>
                    <a:pt x="590514" y="269700"/>
                  </a:lnTo>
                  <a:lnTo>
                    <a:pt x="553852" y="297116"/>
                  </a:lnTo>
                  <a:lnTo>
                    <a:pt x="518108" y="325674"/>
                  </a:lnTo>
                  <a:lnTo>
                    <a:pt x="483307" y="355348"/>
                  </a:lnTo>
                  <a:lnTo>
                    <a:pt x="449479" y="386111"/>
                  </a:lnTo>
                  <a:lnTo>
                    <a:pt x="416650" y="417939"/>
                  </a:lnTo>
                  <a:lnTo>
                    <a:pt x="384847" y="450805"/>
                  </a:lnTo>
                  <a:lnTo>
                    <a:pt x="354099" y="484684"/>
                  </a:lnTo>
                  <a:lnTo>
                    <a:pt x="324433" y="519549"/>
                  </a:lnTo>
                  <a:lnTo>
                    <a:pt x="295876" y="555375"/>
                  </a:lnTo>
                  <a:lnTo>
                    <a:pt x="268456" y="592137"/>
                  </a:lnTo>
                  <a:lnTo>
                    <a:pt x="242199" y="629807"/>
                  </a:lnTo>
                  <a:lnTo>
                    <a:pt x="217135" y="668362"/>
                  </a:lnTo>
                  <a:lnTo>
                    <a:pt x="193290" y="707773"/>
                  </a:lnTo>
                  <a:lnTo>
                    <a:pt x="170691" y="748017"/>
                  </a:lnTo>
                  <a:lnTo>
                    <a:pt x="149366" y="789067"/>
                  </a:lnTo>
                  <a:lnTo>
                    <a:pt x="129343" y="830897"/>
                  </a:lnTo>
                  <a:lnTo>
                    <a:pt x="110649" y="873482"/>
                  </a:lnTo>
                  <a:lnTo>
                    <a:pt x="93311" y="916796"/>
                  </a:lnTo>
                  <a:lnTo>
                    <a:pt x="77358" y="960812"/>
                  </a:lnTo>
                  <a:lnTo>
                    <a:pt x="62816" y="1005505"/>
                  </a:lnTo>
                  <a:lnTo>
                    <a:pt x="49713" y="1050850"/>
                  </a:lnTo>
                  <a:lnTo>
                    <a:pt x="38076" y="1096820"/>
                  </a:lnTo>
                  <a:lnTo>
                    <a:pt x="27934" y="1143390"/>
                  </a:lnTo>
                  <a:lnTo>
                    <a:pt x="19312" y="1190534"/>
                  </a:lnTo>
                  <a:lnTo>
                    <a:pt x="12240" y="1238226"/>
                  </a:lnTo>
                  <a:lnTo>
                    <a:pt x="6744" y="1286440"/>
                  </a:lnTo>
                  <a:lnTo>
                    <a:pt x="2852" y="1335151"/>
                  </a:lnTo>
                  <a:lnTo>
                    <a:pt x="630" y="1383086"/>
                  </a:lnTo>
                  <a:lnTo>
                    <a:pt x="0" y="1430724"/>
                  </a:lnTo>
                  <a:lnTo>
                    <a:pt x="936" y="1478038"/>
                  </a:lnTo>
                  <a:lnTo>
                    <a:pt x="3417" y="1525001"/>
                  </a:lnTo>
                  <a:lnTo>
                    <a:pt x="7419" y="1571587"/>
                  </a:lnTo>
                  <a:lnTo>
                    <a:pt x="12919" y="1617770"/>
                  </a:lnTo>
                  <a:lnTo>
                    <a:pt x="19893" y="1663522"/>
                  </a:lnTo>
                  <a:lnTo>
                    <a:pt x="28317" y="1708818"/>
                  </a:lnTo>
                  <a:lnTo>
                    <a:pt x="38170" y="1753631"/>
                  </a:lnTo>
                  <a:lnTo>
                    <a:pt x="49426" y="1797934"/>
                  </a:lnTo>
                  <a:lnTo>
                    <a:pt x="62064" y="1841702"/>
                  </a:lnTo>
                  <a:lnTo>
                    <a:pt x="76060" y="1884907"/>
                  </a:lnTo>
                  <a:lnTo>
                    <a:pt x="91390" y="1927524"/>
                  </a:lnTo>
                  <a:lnTo>
                    <a:pt x="108031" y="1969525"/>
                  </a:lnTo>
                  <a:lnTo>
                    <a:pt x="125959" y="2010884"/>
                  </a:lnTo>
                  <a:lnTo>
                    <a:pt x="145153" y="2051576"/>
                  </a:lnTo>
                  <a:lnTo>
                    <a:pt x="165587" y="2091573"/>
                  </a:lnTo>
                  <a:lnTo>
                    <a:pt x="187239" y="2130849"/>
                  </a:lnTo>
                  <a:lnTo>
                    <a:pt x="210086" y="2169377"/>
                  </a:lnTo>
                  <a:lnTo>
                    <a:pt x="234104" y="2207131"/>
                  </a:lnTo>
                  <a:lnTo>
                    <a:pt x="259270" y="2244085"/>
                  </a:lnTo>
                  <a:lnTo>
                    <a:pt x="285561" y="2280213"/>
                  </a:lnTo>
                  <a:lnTo>
                    <a:pt x="312953" y="2315487"/>
                  </a:lnTo>
                  <a:lnTo>
                    <a:pt x="341423" y="2349881"/>
                  </a:lnTo>
                  <a:lnTo>
                    <a:pt x="370947" y="2383369"/>
                  </a:lnTo>
                  <a:lnTo>
                    <a:pt x="401503" y="2415924"/>
                  </a:lnTo>
                  <a:lnTo>
                    <a:pt x="433067" y="2447521"/>
                  </a:lnTo>
                  <a:lnTo>
                    <a:pt x="465616" y="2478131"/>
                  </a:lnTo>
                  <a:lnTo>
                    <a:pt x="499126" y="2507730"/>
                  </a:lnTo>
                  <a:lnTo>
                    <a:pt x="533575" y="2536290"/>
                  </a:lnTo>
                  <a:lnTo>
                    <a:pt x="568938" y="2563786"/>
                  </a:lnTo>
                  <a:lnTo>
                    <a:pt x="605192" y="2590190"/>
                  </a:lnTo>
                  <a:lnTo>
                    <a:pt x="642315" y="2615476"/>
                  </a:lnTo>
                  <a:lnTo>
                    <a:pt x="680283" y="2639618"/>
                  </a:lnTo>
                  <a:lnTo>
                    <a:pt x="719072" y="2662589"/>
                  </a:lnTo>
                  <a:lnTo>
                    <a:pt x="758660" y="2684363"/>
                  </a:lnTo>
                  <a:lnTo>
                    <a:pt x="799023" y="2704914"/>
                  </a:lnTo>
                  <a:lnTo>
                    <a:pt x="840137" y="2724214"/>
                  </a:lnTo>
                  <a:lnTo>
                    <a:pt x="881979" y="2742238"/>
                  </a:lnTo>
                  <a:lnTo>
                    <a:pt x="924527" y="2758959"/>
                  </a:lnTo>
                  <a:lnTo>
                    <a:pt x="967756" y="2774351"/>
                  </a:lnTo>
                  <a:lnTo>
                    <a:pt x="1011644" y="2788387"/>
                  </a:lnTo>
                  <a:lnTo>
                    <a:pt x="1056167" y="2801040"/>
                  </a:lnTo>
                  <a:lnTo>
                    <a:pt x="1101302" y="2812285"/>
                  </a:lnTo>
                  <a:lnTo>
                    <a:pt x="1147025" y="2822094"/>
                  </a:lnTo>
                  <a:lnTo>
                    <a:pt x="1193313" y="2830442"/>
                  </a:lnTo>
                  <a:lnTo>
                    <a:pt x="1240143" y="2837301"/>
                  </a:lnTo>
                  <a:lnTo>
                    <a:pt x="1287492" y="2842646"/>
                  </a:lnTo>
                  <a:lnTo>
                    <a:pt x="1335336" y="2846451"/>
                  </a:lnTo>
                  <a:lnTo>
                    <a:pt x="1424744" y="1424559"/>
                  </a:lnTo>
                  <a:lnTo>
                    <a:pt x="1424744" y="0"/>
                  </a:lnTo>
                  <a:close/>
                </a:path>
              </a:pathLst>
            </a:custGeom>
            <a:solidFill>
              <a:srgbClr val="4AACC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3105911" y="2086482"/>
            <a:ext cx="2311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Calibri"/>
                <a:cs typeface="Calibri"/>
              </a:rPr>
              <a:t>11%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753611" y="2629662"/>
            <a:ext cx="2311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Calibri"/>
                <a:cs typeface="Calibri"/>
              </a:rPr>
              <a:t>10%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363214" y="4334636"/>
            <a:ext cx="2311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Calibri"/>
                <a:cs typeface="Calibri"/>
              </a:rPr>
              <a:t>20%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476755" y="3172460"/>
            <a:ext cx="2311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Calibri"/>
                <a:cs typeface="Calibri"/>
              </a:rPr>
              <a:t>49%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549908" y="986408"/>
            <a:ext cx="4130675" cy="57912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546860" marR="5080" indent="-1547495">
              <a:lnSpc>
                <a:spcPct val="101699"/>
              </a:lnSpc>
              <a:spcBef>
                <a:spcPts val="60"/>
              </a:spcBef>
            </a:pPr>
            <a:r>
              <a:rPr dirty="0" sz="1800" spc="-10" b="1">
                <a:latin typeface="Calibri"/>
                <a:cs typeface="Calibri"/>
              </a:rPr>
              <a:t>Percentage</a:t>
            </a:r>
            <a:r>
              <a:rPr dirty="0" sz="1800" spc="-4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of</a:t>
            </a:r>
            <a:r>
              <a:rPr dirty="0" sz="1800" spc="-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articles</a:t>
            </a:r>
            <a:r>
              <a:rPr dirty="0" sz="1800" spc="-1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by</a:t>
            </a:r>
            <a:r>
              <a:rPr dirty="0" sz="1800" spc="-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the</a:t>
            </a:r>
            <a:r>
              <a:rPr dirty="0" sz="1800" spc="-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predominance </a:t>
            </a:r>
            <a:r>
              <a:rPr dirty="0" sz="1800" b="1">
                <a:latin typeface="Calibri"/>
                <a:cs typeface="Calibri"/>
              </a:rPr>
              <a:t>of </a:t>
            </a:r>
            <a:r>
              <a:rPr dirty="0" sz="1800" spc="-10" b="1">
                <a:latin typeface="Calibri"/>
                <a:cs typeface="Calibri"/>
              </a:rPr>
              <a:t>subjects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4742688" y="2496917"/>
            <a:ext cx="69850" cy="453390"/>
            <a:chOff x="4742688" y="2496917"/>
            <a:chExt cx="69850" cy="453390"/>
          </a:xfrm>
        </p:grpSpPr>
        <p:sp>
          <p:nvSpPr>
            <p:cNvPr id="15" name="object 15" descr=""/>
            <p:cNvSpPr/>
            <p:nvPr/>
          </p:nvSpPr>
          <p:spPr>
            <a:xfrm>
              <a:off x="4742688" y="2496917"/>
              <a:ext cx="69850" cy="69850"/>
            </a:xfrm>
            <a:custGeom>
              <a:avLst/>
              <a:gdLst/>
              <a:ahLst/>
              <a:cxnLst/>
              <a:rect l="l" t="t" r="r" b="b"/>
              <a:pathLst>
                <a:path w="69850" h="69850">
                  <a:moveTo>
                    <a:pt x="69752" y="0"/>
                  </a:moveTo>
                  <a:lnTo>
                    <a:pt x="0" y="0"/>
                  </a:lnTo>
                  <a:lnTo>
                    <a:pt x="0" y="69752"/>
                  </a:lnTo>
                  <a:lnTo>
                    <a:pt x="69752" y="69752"/>
                  </a:lnTo>
                  <a:lnTo>
                    <a:pt x="6975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4742688" y="2879949"/>
              <a:ext cx="69850" cy="69850"/>
            </a:xfrm>
            <a:custGeom>
              <a:avLst/>
              <a:gdLst/>
              <a:ahLst/>
              <a:cxnLst/>
              <a:rect l="l" t="t" r="r" b="b"/>
              <a:pathLst>
                <a:path w="69850" h="69850">
                  <a:moveTo>
                    <a:pt x="69752" y="0"/>
                  </a:moveTo>
                  <a:lnTo>
                    <a:pt x="0" y="0"/>
                  </a:lnTo>
                  <a:lnTo>
                    <a:pt x="0" y="69752"/>
                  </a:lnTo>
                  <a:lnTo>
                    <a:pt x="69752" y="69752"/>
                  </a:lnTo>
                  <a:lnTo>
                    <a:pt x="6975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4843271" y="2428748"/>
            <a:ext cx="1330325" cy="56070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R="5080">
              <a:lnSpc>
                <a:spcPct val="101800"/>
              </a:lnSpc>
              <a:spcBef>
                <a:spcPts val="75"/>
              </a:spcBef>
            </a:pPr>
            <a:r>
              <a:rPr dirty="0" sz="1000">
                <a:latin typeface="Calibri"/>
                <a:cs typeface="Calibri"/>
              </a:rPr>
              <a:t>software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for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variable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rate </a:t>
            </a:r>
            <a:r>
              <a:rPr dirty="0" sz="1000">
                <a:latin typeface="Calibri"/>
                <a:cs typeface="Calibri"/>
              </a:rPr>
              <a:t>application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recommend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95"/>
              </a:spcBef>
            </a:pPr>
            <a:r>
              <a:rPr dirty="0" sz="1000">
                <a:latin typeface="Calibri"/>
                <a:cs typeface="Calibri"/>
              </a:rPr>
              <a:t>precision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agriculture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4742688" y="3263108"/>
            <a:ext cx="69850" cy="69850"/>
          </a:xfrm>
          <a:custGeom>
            <a:avLst/>
            <a:gdLst/>
            <a:ahLst/>
            <a:cxnLst/>
            <a:rect l="l" t="t" r="r" b="b"/>
            <a:pathLst>
              <a:path w="69850" h="69850">
                <a:moveTo>
                  <a:pt x="69752" y="0"/>
                </a:moveTo>
                <a:lnTo>
                  <a:pt x="0" y="0"/>
                </a:lnTo>
                <a:lnTo>
                  <a:pt x="0" y="69752"/>
                </a:lnTo>
                <a:lnTo>
                  <a:pt x="69752" y="69752"/>
                </a:lnTo>
                <a:lnTo>
                  <a:pt x="6975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4843271" y="3195319"/>
            <a:ext cx="59372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soil</a:t>
            </a:r>
            <a:r>
              <a:rPr dirty="0" sz="1000" spc="-10">
                <a:latin typeface="Calibri"/>
                <a:cs typeface="Calibri"/>
              </a:rPr>
              <a:t> fertility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4742688" y="3646267"/>
            <a:ext cx="69850" cy="69850"/>
          </a:xfrm>
          <a:custGeom>
            <a:avLst/>
            <a:gdLst/>
            <a:ahLst/>
            <a:cxnLst/>
            <a:rect l="l" t="t" r="r" b="b"/>
            <a:pathLst>
              <a:path w="69850" h="69850">
                <a:moveTo>
                  <a:pt x="69752" y="0"/>
                </a:moveTo>
                <a:lnTo>
                  <a:pt x="0" y="0"/>
                </a:lnTo>
                <a:lnTo>
                  <a:pt x="0" y="69752"/>
                </a:lnTo>
                <a:lnTo>
                  <a:pt x="69752" y="69752"/>
                </a:lnTo>
                <a:lnTo>
                  <a:pt x="69752" y="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3944111" y="3280435"/>
            <a:ext cx="2167255" cy="475615"/>
          </a:xfrm>
          <a:prstGeom prst="rect">
            <a:avLst/>
          </a:prstGeom>
        </p:spPr>
        <p:txBody>
          <a:bodyPr wrap="square" lIns="0" tIns="8509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670"/>
              </a:spcBef>
            </a:pPr>
            <a:r>
              <a:rPr dirty="0" sz="1000" spc="-25">
                <a:latin typeface="Calibri"/>
                <a:cs typeface="Calibri"/>
              </a:rPr>
              <a:t>10%</a:t>
            </a:r>
            <a:endParaRPr sz="1000">
              <a:latin typeface="Calibri"/>
              <a:cs typeface="Calibri"/>
            </a:endParaRPr>
          </a:p>
          <a:p>
            <a:pPr marL="899160">
              <a:lnSpc>
                <a:spcPct val="100000"/>
              </a:lnSpc>
              <a:spcBef>
                <a:spcPts val="570"/>
              </a:spcBef>
            </a:pPr>
            <a:r>
              <a:rPr dirty="0" sz="1000">
                <a:latin typeface="Calibri"/>
                <a:cs typeface="Calibri"/>
              </a:rPr>
              <a:t>variable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rate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application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4742688" y="4029299"/>
            <a:ext cx="69850" cy="69850"/>
          </a:xfrm>
          <a:custGeom>
            <a:avLst/>
            <a:gdLst/>
            <a:ahLst/>
            <a:cxnLst/>
            <a:rect l="l" t="t" r="r" b="b"/>
            <a:pathLst>
              <a:path w="69850" h="69850">
                <a:moveTo>
                  <a:pt x="69752" y="0"/>
                </a:moveTo>
                <a:lnTo>
                  <a:pt x="0" y="0"/>
                </a:lnTo>
                <a:lnTo>
                  <a:pt x="0" y="69752"/>
                </a:lnTo>
                <a:lnTo>
                  <a:pt x="69752" y="69752"/>
                </a:lnTo>
                <a:lnTo>
                  <a:pt x="69752" y="0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4843271" y="3961638"/>
            <a:ext cx="11055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fertilizer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recommend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933450" y="914400"/>
            <a:ext cx="5353050" cy="4248150"/>
          </a:xfrm>
          <a:custGeom>
            <a:avLst/>
            <a:gdLst/>
            <a:ahLst/>
            <a:cxnLst/>
            <a:rect l="l" t="t" r="r" b="b"/>
            <a:pathLst>
              <a:path w="5353050" h="4248150">
                <a:moveTo>
                  <a:pt x="0" y="4248150"/>
                </a:moveTo>
                <a:lnTo>
                  <a:pt x="5353050" y="4248150"/>
                </a:lnTo>
                <a:lnTo>
                  <a:pt x="5353050" y="0"/>
                </a:lnTo>
                <a:lnTo>
                  <a:pt x="0" y="0"/>
                </a:lnTo>
                <a:lnTo>
                  <a:pt x="0" y="4248150"/>
                </a:lnTo>
                <a:close/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896416" y="914348"/>
            <a:ext cx="5981065" cy="5575935"/>
          </a:xfrm>
          <a:custGeom>
            <a:avLst/>
            <a:gdLst/>
            <a:ahLst/>
            <a:cxnLst/>
            <a:rect l="l" t="t" r="r" b="b"/>
            <a:pathLst>
              <a:path w="5981065" h="5575935">
                <a:moveTo>
                  <a:pt x="5981065" y="3379406"/>
                </a:moveTo>
                <a:lnTo>
                  <a:pt x="0" y="3379406"/>
                </a:lnTo>
                <a:lnTo>
                  <a:pt x="0" y="3548557"/>
                </a:lnTo>
                <a:lnTo>
                  <a:pt x="0" y="3716197"/>
                </a:lnTo>
                <a:lnTo>
                  <a:pt x="0" y="5575732"/>
                </a:lnTo>
                <a:lnTo>
                  <a:pt x="5981065" y="5575732"/>
                </a:lnTo>
                <a:lnTo>
                  <a:pt x="5981065" y="3548557"/>
                </a:lnTo>
                <a:lnTo>
                  <a:pt x="5981065" y="3379406"/>
                </a:lnTo>
                <a:close/>
              </a:path>
              <a:path w="5981065" h="5575935">
                <a:moveTo>
                  <a:pt x="5981065" y="2196465"/>
                </a:moveTo>
                <a:lnTo>
                  <a:pt x="0" y="2196465"/>
                </a:lnTo>
                <a:lnTo>
                  <a:pt x="0" y="2365933"/>
                </a:lnTo>
                <a:lnTo>
                  <a:pt x="0" y="2535097"/>
                </a:lnTo>
                <a:lnTo>
                  <a:pt x="0" y="3379393"/>
                </a:lnTo>
                <a:lnTo>
                  <a:pt x="5981065" y="3379393"/>
                </a:lnTo>
                <a:lnTo>
                  <a:pt x="5981065" y="2365933"/>
                </a:lnTo>
                <a:lnTo>
                  <a:pt x="5981065" y="2196465"/>
                </a:lnTo>
                <a:close/>
              </a:path>
              <a:path w="5981065" h="5575935">
                <a:moveTo>
                  <a:pt x="5981065" y="0"/>
                </a:moveTo>
                <a:lnTo>
                  <a:pt x="0" y="0"/>
                </a:lnTo>
                <a:lnTo>
                  <a:pt x="0" y="169468"/>
                </a:lnTo>
                <a:lnTo>
                  <a:pt x="0" y="338632"/>
                </a:lnTo>
                <a:lnTo>
                  <a:pt x="0" y="2196388"/>
                </a:lnTo>
                <a:lnTo>
                  <a:pt x="5981065" y="2196388"/>
                </a:lnTo>
                <a:lnTo>
                  <a:pt x="5981065" y="169468"/>
                </a:lnTo>
                <a:lnTo>
                  <a:pt x="5981065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02004" y="894334"/>
            <a:ext cx="5166360" cy="2449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0815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latin typeface="Calibri"/>
                <a:cs typeface="Calibri"/>
              </a:rPr>
              <a:t>*Reduction in</a:t>
            </a:r>
            <a:r>
              <a:rPr dirty="0" sz="1100" spc="5" b="1">
                <a:latin typeface="Calibri"/>
                <a:cs typeface="Calibri"/>
              </a:rPr>
              <a:t> </a:t>
            </a:r>
            <a:r>
              <a:rPr dirty="0" sz="1100" spc="-10" b="1">
                <a:latin typeface="Calibri"/>
                <a:cs typeface="Calibri"/>
              </a:rPr>
              <a:t>environmental</a:t>
            </a:r>
            <a:r>
              <a:rPr dirty="0" sz="1100" spc="15" b="1">
                <a:latin typeface="Calibri"/>
                <a:cs typeface="Calibri"/>
              </a:rPr>
              <a:t> </a:t>
            </a:r>
            <a:r>
              <a:rPr dirty="0" sz="1100" spc="-10" b="1">
                <a:latin typeface="Calibri"/>
                <a:cs typeface="Calibri"/>
              </a:rPr>
              <a:t>pollution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00">
              <a:latin typeface="Calibri"/>
              <a:cs typeface="Calibri"/>
            </a:endParaRPr>
          </a:p>
          <a:p>
            <a:pPr marL="170815">
              <a:lnSpc>
                <a:spcPct val="100000"/>
              </a:lnSpc>
            </a:pPr>
            <a:r>
              <a:rPr dirty="0" sz="1100" b="1">
                <a:latin typeface="Calibri"/>
                <a:cs typeface="Calibri"/>
              </a:rPr>
              <a:t>*Erosion</a:t>
            </a:r>
            <a:r>
              <a:rPr dirty="0" sz="1100" spc="-35" b="1">
                <a:latin typeface="Calibri"/>
                <a:cs typeface="Calibri"/>
              </a:rPr>
              <a:t> </a:t>
            </a:r>
            <a:r>
              <a:rPr dirty="0" sz="1100" spc="-10" b="1">
                <a:latin typeface="Calibri"/>
                <a:cs typeface="Calibri"/>
              </a:rPr>
              <a:t>control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b="1">
                <a:solidFill>
                  <a:srgbClr val="365F91"/>
                </a:solidFill>
                <a:latin typeface="Cambria"/>
                <a:cs typeface="Cambria"/>
              </a:rPr>
              <a:t>DISADVANTAGES</a:t>
            </a:r>
            <a:r>
              <a:rPr dirty="0" sz="1400" spc="-60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400" spc="-50" b="1">
                <a:solidFill>
                  <a:srgbClr val="365F91"/>
                </a:solidFill>
                <a:latin typeface="Cambria"/>
                <a:cs typeface="Cambria"/>
              </a:rPr>
              <a:t>:</a:t>
            </a:r>
            <a:endParaRPr sz="1400">
              <a:latin typeface="Cambria"/>
              <a:cs typeface="Cambria"/>
            </a:endParaRPr>
          </a:p>
          <a:p>
            <a:pPr marL="234950">
              <a:lnSpc>
                <a:spcPct val="100000"/>
              </a:lnSpc>
              <a:spcBef>
                <a:spcPts val="215"/>
              </a:spcBef>
            </a:pPr>
            <a:r>
              <a:rPr dirty="0" sz="1100" b="1">
                <a:latin typeface="Calibri"/>
                <a:cs typeface="Calibri"/>
              </a:rPr>
              <a:t>*Initial</a:t>
            </a:r>
            <a:r>
              <a:rPr dirty="0" sz="1100" spc="-30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capital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costs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may</a:t>
            </a:r>
            <a:r>
              <a:rPr dirty="0" sz="1100" spc="-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be</a:t>
            </a:r>
            <a:r>
              <a:rPr dirty="0" sz="1100" spc="-10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high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and</a:t>
            </a:r>
            <a:r>
              <a:rPr dirty="0" sz="1100" spc="-10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so</a:t>
            </a:r>
            <a:r>
              <a:rPr dirty="0" sz="1100" spc="-20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it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should</a:t>
            </a:r>
            <a:r>
              <a:rPr dirty="0" sz="1100" spc="-2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be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seen</a:t>
            </a:r>
            <a:r>
              <a:rPr dirty="0" sz="1100" spc="-10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as</a:t>
            </a:r>
            <a:r>
              <a:rPr dirty="0" sz="1100" spc="-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a</a:t>
            </a:r>
            <a:r>
              <a:rPr dirty="0" sz="1100" spc="-5" b="1">
                <a:latin typeface="Calibri"/>
                <a:cs typeface="Calibri"/>
              </a:rPr>
              <a:t> </a:t>
            </a:r>
            <a:r>
              <a:rPr dirty="0" sz="1100" spc="-10" b="1">
                <a:latin typeface="Calibri"/>
                <a:cs typeface="Calibri"/>
              </a:rPr>
              <a:t>long-</a:t>
            </a:r>
            <a:r>
              <a:rPr dirty="0" sz="1100" b="1">
                <a:latin typeface="Calibri"/>
                <a:cs typeface="Calibri"/>
              </a:rPr>
              <a:t>term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-10" b="1">
                <a:latin typeface="Calibri"/>
                <a:cs typeface="Calibri"/>
              </a:rPr>
              <a:t>inverstment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 b="1">
                <a:latin typeface="Calibri"/>
                <a:cs typeface="Calibri"/>
              </a:rPr>
              <a:t>*It</a:t>
            </a:r>
            <a:r>
              <a:rPr dirty="0" sz="1100" spc="-40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may</a:t>
            </a:r>
            <a:r>
              <a:rPr dirty="0" sz="1100" spc="-2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take</a:t>
            </a:r>
            <a:r>
              <a:rPr dirty="0" sz="1100" spc="-2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several</a:t>
            </a:r>
            <a:r>
              <a:rPr dirty="0" sz="1100" spc="-2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years</a:t>
            </a:r>
            <a:r>
              <a:rPr dirty="0" sz="1100" spc="-2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before</a:t>
            </a:r>
            <a:r>
              <a:rPr dirty="0" sz="1100" spc="-2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you</a:t>
            </a:r>
            <a:r>
              <a:rPr dirty="0" sz="1100" spc="-20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have</a:t>
            </a:r>
            <a:r>
              <a:rPr dirty="0" sz="1100" spc="-20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sufficient</a:t>
            </a:r>
            <a:r>
              <a:rPr dirty="0" sz="1100" spc="-40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data</a:t>
            </a:r>
            <a:r>
              <a:rPr dirty="0" sz="1100" spc="-20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to</a:t>
            </a:r>
            <a:r>
              <a:rPr dirty="0" sz="1100" spc="-20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fully</a:t>
            </a:r>
            <a:r>
              <a:rPr dirty="0" sz="1100" spc="-30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implement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the</a:t>
            </a:r>
            <a:r>
              <a:rPr dirty="0" sz="1100" spc="-20" b="1">
                <a:latin typeface="Calibri"/>
                <a:cs typeface="Calibri"/>
              </a:rPr>
              <a:t> </a:t>
            </a:r>
            <a:r>
              <a:rPr dirty="0" sz="1100" spc="-10" b="1">
                <a:latin typeface="Calibri"/>
                <a:cs typeface="Calibri"/>
              </a:rPr>
              <a:t>system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100" b="1">
                <a:latin typeface="Calibri"/>
                <a:cs typeface="Calibri"/>
              </a:rPr>
              <a:t>*Extremely</a:t>
            </a:r>
            <a:r>
              <a:rPr dirty="0" sz="1100" spc="-4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demanding</a:t>
            </a:r>
            <a:r>
              <a:rPr dirty="0" sz="1100" spc="-40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work</a:t>
            </a:r>
            <a:r>
              <a:rPr dirty="0" sz="1100" spc="-30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particularly</a:t>
            </a:r>
            <a:r>
              <a:rPr dirty="0" sz="1100" spc="-30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collecting</a:t>
            </a:r>
            <a:r>
              <a:rPr dirty="0" sz="1100" spc="-3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and</a:t>
            </a:r>
            <a:r>
              <a:rPr dirty="0" sz="1100" spc="-3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then</a:t>
            </a:r>
            <a:r>
              <a:rPr dirty="0" sz="1100" spc="-3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analyzing</a:t>
            </a:r>
            <a:r>
              <a:rPr dirty="0" sz="1100" spc="-3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the</a:t>
            </a:r>
            <a:r>
              <a:rPr dirty="0" sz="1100" spc="-5" b="1">
                <a:latin typeface="Calibri"/>
                <a:cs typeface="Calibri"/>
              </a:rPr>
              <a:t> </a:t>
            </a:r>
            <a:r>
              <a:rPr dirty="0" sz="1100" spc="-20" b="1">
                <a:latin typeface="Calibri"/>
                <a:cs typeface="Calibri"/>
              </a:rPr>
              <a:t>data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365F91"/>
                </a:solidFill>
                <a:latin typeface="Cambria"/>
                <a:cs typeface="Cambria"/>
              </a:rPr>
              <a:t>S.NO:</a:t>
            </a:r>
            <a:r>
              <a:rPr dirty="0" sz="1400" spc="-25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400" spc="-50" b="1">
                <a:solidFill>
                  <a:srgbClr val="365F91"/>
                </a:solidFill>
                <a:latin typeface="Cambria"/>
                <a:cs typeface="Cambria"/>
              </a:rPr>
              <a:t>2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902004" y="3840607"/>
            <a:ext cx="133350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 b="1">
                <a:solidFill>
                  <a:srgbClr val="365F91"/>
                </a:solidFill>
                <a:latin typeface="Cambria"/>
                <a:cs typeface="Cambria"/>
              </a:rPr>
              <a:t>YEAR:2022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902004" y="4604260"/>
            <a:ext cx="5781040" cy="1140460"/>
          </a:xfrm>
          <a:prstGeom prst="rect">
            <a:avLst/>
          </a:prstGeom>
        </p:spPr>
        <p:txBody>
          <a:bodyPr wrap="square" lIns="0" tIns="920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dirty="0" sz="2000" b="1">
                <a:solidFill>
                  <a:srgbClr val="365F91"/>
                </a:solidFill>
                <a:latin typeface="Cambria"/>
                <a:cs typeface="Cambria"/>
              </a:rPr>
              <a:t>AUTHOR</a:t>
            </a:r>
            <a:r>
              <a:rPr dirty="0" sz="2000" spc="-20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2000" spc="-10" b="1">
                <a:solidFill>
                  <a:srgbClr val="365F91"/>
                </a:solidFill>
                <a:latin typeface="Cambria"/>
                <a:cs typeface="Cambria"/>
              </a:rPr>
              <a:t>NAME:</a:t>
            </a:r>
            <a:endParaRPr sz="20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dirty="0" sz="1100" spc="-10">
                <a:latin typeface="Calibri"/>
                <a:cs typeface="Calibri"/>
              </a:rPr>
              <a:t>.Dr.S.UshaKiruthika2Dr.S.Kanaga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Suba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Raja3S.R.Ronak,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4S.Rengarajen,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5P.Ravindran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00">
              <a:latin typeface="Calibri"/>
              <a:cs typeface="Calibri"/>
            </a:endParaRPr>
          </a:p>
          <a:p>
            <a:pPr marL="12700" marR="5080">
              <a:lnSpc>
                <a:spcPct val="116399"/>
              </a:lnSpc>
            </a:pPr>
            <a:r>
              <a:rPr dirty="0" sz="1100">
                <a:latin typeface="Calibri"/>
                <a:cs typeface="Calibri"/>
              </a:rPr>
              <a:t>1Department</a:t>
            </a:r>
            <a:r>
              <a:rPr dirty="0" sz="1100" spc="-4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Computer</a:t>
            </a:r>
            <a:r>
              <a:rPr dirty="0" sz="1100" spc="-4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Science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Engineering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SRM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Institute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Science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TechnologyChennai, India.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902004" y="6196964"/>
            <a:ext cx="277685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10">
                <a:latin typeface="Calibri"/>
                <a:cs typeface="Calibri"/>
              </a:rPr>
              <a:t>2345Easwari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Engineering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College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Chennai, </a:t>
            </a:r>
            <a:r>
              <a:rPr dirty="0" sz="1100" spc="-10">
                <a:latin typeface="Calibri"/>
                <a:cs typeface="Calibri"/>
              </a:rPr>
              <a:t>India.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902004" y="6693789"/>
            <a:ext cx="5168900" cy="24053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365F91"/>
                </a:solidFill>
                <a:latin typeface="Cambria"/>
                <a:cs typeface="Cambria"/>
              </a:rPr>
              <a:t>PROJECT</a:t>
            </a:r>
            <a:r>
              <a:rPr dirty="0" sz="2000" spc="-20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2000" spc="-10" b="1">
                <a:solidFill>
                  <a:srgbClr val="365F91"/>
                </a:solidFill>
                <a:latin typeface="Cambria"/>
                <a:cs typeface="Cambria"/>
              </a:rPr>
              <a:t>TITLE:</a:t>
            </a:r>
            <a:endParaRPr sz="2000">
              <a:latin typeface="Cambria"/>
              <a:cs typeface="Cambria"/>
            </a:endParaRPr>
          </a:p>
          <a:p>
            <a:pPr marL="12700" marR="5080" indent="1284605">
              <a:lnSpc>
                <a:spcPct val="168700"/>
              </a:lnSpc>
              <a:spcBef>
                <a:spcPts val="1540"/>
              </a:spcBef>
            </a:pPr>
            <a:r>
              <a:rPr dirty="0" sz="1600">
                <a:latin typeface="Calibri"/>
                <a:cs typeface="Calibri"/>
              </a:rPr>
              <a:t>DESIGN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AND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IMPLEMENTATION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OF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FERTILIZER RECOMMENDATION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SYSTEM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FOR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FARMERS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365F91"/>
                </a:solidFill>
                <a:latin typeface="Cambria"/>
                <a:cs typeface="Cambria"/>
              </a:rPr>
              <a:t>ABSTRACT</a:t>
            </a:r>
            <a:r>
              <a:rPr dirty="0" sz="2000" spc="-20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2000" spc="-50" b="1">
                <a:solidFill>
                  <a:srgbClr val="365F91"/>
                </a:solidFill>
                <a:latin typeface="Cambria"/>
                <a:cs typeface="Cambria"/>
              </a:rPr>
              <a:t>:</a:t>
            </a:r>
            <a:endParaRPr sz="2000">
              <a:latin typeface="Cambria"/>
              <a:cs typeface="Cambria"/>
            </a:endParaRPr>
          </a:p>
          <a:p>
            <a:pPr marL="469265" indent="-228600">
              <a:lnSpc>
                <a:spcPct val="100000"/>
              </a:lnSpc>
              <a:spcBef>
                <a:spcPts val="335"/>
              </a:spcBef>
              <a:buFont typeface="Wingdings"/>
              <a:buChar char=""/>
              <a:tabLst>
                <a:tab pos="469900" algn="l"/>
              </a:tabLst>
            </a:pPr>
            <a:r>
              <a:rPr dirty="0" sz="1100">
                <a:latin typeface="Calibri"/>
                <a:cs typeface="Calibri"/>
              </a:rPr>
              <a:t>This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paper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introduces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compelling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technique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for</a:t>
            </a:r>
            <a:endParaRPr sz="1100">
              <a:latin typeface="Calibri"/>
              <a:cs typeface="Calibri"/>
            </a:endParaRPr>
          </a:p>
          <a:p>
            <a:pPr marL="469265">
              <a:lnSpc>
                <a:spcPct val="100000"/>
              </a:lnSpc>
              <a:spcBef>
                <a:spcPts val="229"/>
              </a:spcBef>
            </a:pPr>
            <a:r>
              <a:rPr dirty="0" sz="1100">
                <a:latin typeface="Calibri"/>
                <a:cs typeface="Calibri"/>
              </a:rPr>
              <a:t>estimation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nutrient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dimension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soil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suggestion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appropriate</a:t>
            </a:r>
            <a:r>
              <a:rPr dirty="0" sz="1100" spc="-10">
                <a:latin typeface="Calibri"/>
                <a:cs typeface="Calibri"/>
              </a:rPr>
              <a:t> fertilizer.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54404" y="865988"/>
            <a:ext cx="5818505" cy="54743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16865" marR="86360" indent="-228600">
              <a:lnSpc>
                <a:spcPct val="116799"/>
              </a:lnSpc>
              <a:spcBef>
                <a:spcPts val="105"/>
              </a:spcBef>
              <a:buFont typeface="Wingdings"/>
              <a:buChar char=""/>
              <a:tabLst>
                <a:tab pos="317500" algn="l"/>
              </a:tabLst>
            </a:pPr>
            <a:r>
              <a:rPr dirty="0" sz="1100">
                <a:latin typeface="Calibri"/>
                <a:cs typeface="Calibri"/>
              </a:rPr>
              <a:t>India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agrarian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nation.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But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creating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profitable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yield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farmer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each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crop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cycle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is </a:t>
            </a:r>
            <a:r>
              <a:rPr dirty="0" sz="1100">
                <a:latin typeface="Calibri"/>
                <a:cs typeface="Calibri"/>
              </a:rPr>
              <a:t>becoming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major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challenge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on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various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factors.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Picking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reasonable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fertilizer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landand </a:t>
            </a:r>
            <a:r>
              <a:rPr dirty="0" sz="1100">
                <a:latin typeface="Calibri"/>
                <a:cs typeface="Calibri"/>
              </a:rPr>
              <a:t>yield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important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basic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part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agriculture.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Deciding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supplement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levels</a:t>
            </a:r>
            <a:r>
              <a:rPr dirty="0" sz="1100" spc="-25">
                <a:latin typeface="Calibri"/>
                <a:cs typeface="Calibri"/>
              </a:rPr>
              <a:t> in</a:t>
            </a:r>
            <a:endParaRPr sz="1100">
              <a:latin typeface="Calibri"/>
              <a:cs typeface="Calibri"/>
            </a:endParaRPr>
          </a:p>
          <a:p>
            <a:pPr marL="316865">
              <a:lnSpc>
                <a:spcPct val="100000"/>
              </a:lnSpc>
              <a:spcBef>
                <a:spcPts val="225"/>
              </a:spcBef>
            </a:pPr>
            <a:r>
              <a:rPr dirty="0" sz="1100">
                <a:latin typeface="Calibri"/>
                <a:cs typeface="Calibri"/>
              </a:rPr>
              <a:t>soil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utilizing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lab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hardware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can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restrictively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costly,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particularly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developing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nations.</a:t>
            </a:r>
            <a:endParaRPr sz="1100">
              <a:latin typeface="Calibri"/>
              <a:cs typeface="Calibri"/>
            </a:endParaRPr>
          </a:p>
          <a:p>
            <a:pPr marL="316865" indent="-228600">
              <a:lnSpc>
                <a:spcPct val="100000"/>
              </a:lnSpc>
              <a:spcBef>
                <a:spcPts val="229"/>
              </a:spcBef>
              <a:buFont typeface="Wingdings"/>
              <a:buChar char=""/>
              <a:tabLst>
                <a:tab pos="317500" algn="l"/>
              </a:tabLst>
            </a:pP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soil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sample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is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analyzed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using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IoT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based</a:t>
            </a:r>
            <a:r>
              <a:rPr dirty="0" sz="1100" spc="-10">
                <a:latin typeface="Calibri"/>
                <a:cs typeface="Calibri"/>
              </a:rPr>
              <a:t> device</a:t>
            </a:r>
            <a:endParaRPr sz="1100">
              <a:latin typeface="Calibri"/>
              <a:cs typeface="Calibri"/>
            </a:endParaRPr>
          </a:p>
          <a:p>
            <a:pPr marL="316865" marR="316865">
              <a:lnSpc>
                <a:spcPts val="1550"/>
              </a:lnSpc>
              <a:spcBef>
                <a:spcPts val="75"/>
              </a:spcBef>
            </a:pPr>
            <a:r>
              <a:rPr dirty="0" sz="1100">
                <a:latin typeface="Calibri"/>
                <a:cs typeface="Calibri"/>
              </a:rPr>
              <a:t>utilizing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NPK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sensor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with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two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electrodes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are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set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calculate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collect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NPK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ratio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20">
                <a:latin typeface="Calibri"/>
                <a:cs typeface="Calibri"/>
              </a:rPr>
              <a:t> soil </a:t>
            </a:r>
            <a:r>
              <a:rPr dirty="0" sz="1100">
                <a:latin typeface="Calibri"/>
                <a:cs typeface="Calibri"/>
              </a:rPr>
              <a:t>nutrient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-10">
                <a:latin typeface="Calibri"/>
                <a:cs typeface="Calibri"/>
              </a:rPr>
              <a:t> pre-</a:t>
            </a:r>
            <a:r>
              <a:rPr dirty="0" sz="1100">
                <a:latin typeface="Calibri"/>
                <a:cs typeface="Calibri"/>
              </a:rPr>
              <a:t>processing,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data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gathered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from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sensors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are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figured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into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correct </a:t>
            </a:r>
            <a:r>
              <a:rPr dirty="0" sz="1100">
                <a:latin typeface="Calibri"/>
                <a:cs typeface="Calibri"/>
              </a:rPr>
              <a:t>dataset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machine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learning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algorithm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utilized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recognize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reasonable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fertilizer.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Calibri"/>
              <a:cs typeface="Calibri"/>
            </a:endParaRPr>
          </a:p>
          <a:p>
            <a:pPr marL="240665" indent="-228600">
              <a:lnSpc>
                <a:spcPts val="1410"/>
              </a:lnSpc>
              <a:buSzPct val="83333"/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Chemical</a:t>
            </a:r>
            <a:endParaRPr sz="1200">
              <a:latin typeface="Arial"/>
              <a:cs typeface="Arial"/>
            </a:endParaRPr>
          </a:p>
          <a:p>
            <a:pPr marL="240665" indent="-228600">
              <a:lnSpc>
                <a:spcPts val="1380"/>
              </a:lnSpc>
              <a:buSzPct val="83333"/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Organic</a:t>
            </a:r>
            <a:endParaRPr sz="1200">
              <a:latin typeface="Arial"/>
              <a:cs typeface="Arial"/>
            </a:endParaRPr>
          </a:p>
          <a:p>
            <a:pPr marL="240665" indent="-228600">
              <a:lnSpc>
                <a:spcPts val="1410"/>
              </a:lnSpc>
              <a:buSzPct val="83333"/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Biofertilizers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212121"/>
              </a:buClr>
              <a:buFont typeface="Symbol"/>
              <a:buChar char=""/>
            </a:pPr>
            <a:endParaRPr sz="1250">
              <a:latin typeface="Arial"/>
              <a:cs typeface="Arial"/>
            </a:endParaRPr>
          </a:p>
          <a:p>
            <a:pPr marL="316865" marR="13335" indent="170180">
              <a:lnSpc>
                <a:spcPts val="1380"/>
              </a:lnSpc>
            </a:pP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Organic</a:t>
            </a:r>
            <a:r>
              <a:rPr dirty="0" sz="1200" spc="-2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fertilizers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:</a:t>
            </a:r>
            <a:r>
              <a:rPr dirty="0" sz="12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Organic</a:t>
            </a:r>
            <a:r>
              <a:rPr dirty="0" sz="1200" spc="-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fertilizers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are</a:t>
            </a:r>
            <a:r>
              <a:rPr dirty="0" sz="12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mainly</a:t>
            </a:r>
            <a:r>
              <a:rPr dirty="0" sz="1200" spc="-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made</a:t>
            </a:r>
            <a:r>
              <a:rPr dirty="0" sz="12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by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elements</a:t>
            </a:r>
            <a:r>
              <a:rPr dirty="0" sz="1200" spc="-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that</a:t>
            </a:r>
            <a:r>
              <a:rPr dirty="0" sz="1200" spc="-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occur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in</a:t>
            </a:r>
            <a:r>
              <a:rPr dirty="0" sz="1200" spc="-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nature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or</a:t>
            </a:r>
            <a:r>
              <a:rPr dirty="0" sz="1200" spc="-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end</a:t>
            </a:r>
            <a:r>
              <a:rPr dirty="0" sz="12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product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dirty="0" sz="12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natural</a:t>
            </a:r>
            <a:r>
              <a:rPr dirty="0" sz="1200" spc="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material.</a:t>
            </a:r>
            <a:r>
              <a:rPr dirty="0" sz="12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Like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most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dirty="0" sz="12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200" spc="-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other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fertilizers,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25">
                <a:solidFill>
                  <a:srgbClr val="212121"/>
                </a:solidFill>
                <a:latin typeface="Arial"/>
                <a:cs typeface="Arial"/>
              </a:rPr>
              <a:t>it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also</a:t>
            </a:r>
            <a:r>
              <a:rPr dirty="0" sz="1200" spc="-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provides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basic</a:t>
            </a:r>
            <a:r>
              <a:rPr dirty="0" sz="1200" spc="-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nutrients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dirty="0" sz="1200" spc="-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2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plant</a:t>
            </a:r>
            <a:r>
              <a:rPr dirty="0" sz="1200" spc="-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which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are</a:t>
            </a:r>
            <a:r>
              <a:rPr dirty="0" sz="1200" spc="-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potassium,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nitrogen,</a:t>
            </a:r>
            <a:r>
              <a:rPr dirty="0" sz="12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25">
                <a:solidFill>
                  <a:srgbClr val="212121"/>
                </a:solidFill>
                <a:latin typeface="Arial"/>
                <a:cs typeface="Arial"/>
              </a:rPr>
              <a:t>and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phosphorus.</a:t>
            </a:r>
            <a:r>
              <a:rPr dirty="0" sz="1200" spc="-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Organic</a:t>
            </a:r>
            <a:r>
              <a:rPr dirty="0" sz="12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fertilizers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increase</a:t>
            </a:r>
            <a:r>
              <a:rPr dirty="0" sz="1200" spc="-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a</a:t>
            </a:r>
            <a:r>
              <a:rPr dirty="0" sz="1200" spc="-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lot</a:t>
            </a:r>
            <a:r>
              <a:rPr dirty="0" sz="12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dirty="0" sz="1200" spc="-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soil</a:t>
            </a:r>
            <a:r>
              <a:rPr dirty="0" sz="12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organisms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which</a:t>
            </a:r>
            <a:r>
              <a:rPr dirty="0" sz="1200" spc="-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helps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25">
                <a:solidFill>
                  <a:srgbClr val="212121"/>
                </a:solidFill>
                <a:latin typeface="Arial"/>
                <a:cs typeface="Arial"/>
              </a:rPr>
              <a:t>to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boost</a:t>
            </a:r>
            <a:r>
              <a:rPr dirty="0" sz="1200" spc="-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plant</a:t>
            </a:r>
            <a:r>
              <a:rPr dirty="0" sz="1200" spc="-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growth.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Arial"/>
              <a:cs typeface="Arial"/>
            </a:endParaRPr>
          </a:p>
          <a:p>
            <a:pPr marL="316865" marR="13335" indent="297180">
              <a:lnSpc>
                <a:spcPct val="95900"/>
              </a:lnSpc>
              <a:spcBef>
                <a:spcPts val="5"/>
              </a:spcBef>
            </a:pPr>
            <a:r>
              <a:rPr dirty="0" sz="1200" spc="-10" b="1">
                <a:solidFill>
                  <a:srgbClr val="212121"/>
                </a:solidFill>
                <a:latin typeface="Arial"/>
                <a:cs typeface="Arial"/>
              </a:rPr>
              <a:t>Biofertilizers:</a:t>
            </a:r>
            <a:r>
              <a:rPr dirty="0" sz="120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Microbial</a:t>
            </a:r>
            <a:r>
              <a:rPr dirty="0" sz="1200" spc="-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inoculants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or 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biofertilizers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 help fix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soil</a:t>
            </a:r>
            <a:r>
              <a:rPr dirty="0" sz="1200" spc="-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elements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by</a:t>
            </a:r>
            <a:r>
              <a:rPr dirty="0" sz="1200" spc="-3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non-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usable</a:t>
            </a:r>
            <a:r>
              <a:rPr dirty="0" sz="1200" spc="-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to</a:t>
            </a:r>
            <a:r>
              <a:rPr dirty="0" sz="1200" spc="-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usable</a:t>
            </a:r>
            <a:r>
              <a:rPr dirty="0" sz="1200" spc="-3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form</a:t>
            </a:r>
            <a:r>
              <a:rPr dirty="0" sz="1200" spc="-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through</a:t>
            </a:r>
            <a:r>
              <a:rPr dirty="0" sz="1200" spc="-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200" spc="-3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biological</a:t>
            </a:r>
            <a:r>
              <a:rPr dirty="0" sz="1200" spc="-3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process.</a:t>
            </a:r>
            <a:r>
              <a:rPr dirty="0" sz="1200" spc="-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These</a:t>
            </a:r>
            <a:r>
              <a:rPr dirty="0" sz="1200" spc="-4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fertilizers</a:t>
            </a:r>
            <a:r>
              <a:rPr dirty="0" sz="1200" spc="-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25">
                <a:solidFill>
                  <a:srgbClr val="212121"/>
                </a:solidFill>
                <a:latin typeface="Arial"/>
                <a:cs typeface="Arial"/>
              </a:rPr>
              <a:t>are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microorganisms</a:t>
            </a:r>
            <a:r>
              <a:rPr dirty="0" sz="1200" spc="-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like</a:t>
            </a:r>
            <a:r>
              <a:rPr dirty="0" sz="1200" spc="-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bacteria,</a:t>
            </a:r>
            <a:r>
              <a:rPr dirty="0" sz="1200" spc="-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algae,</a:t>
            </a:r>
            <a:r>
              <a:rPr dirty="0" sz="1200" spc="-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dirty="0" sz="1200" spc="-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fungi</a:t>
            </a:r>
            <a:r>
              <a:rPr dirty="0" sz="1200" spc="-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which</a:t>
            </a:r>
            <a:r>
              <a:rPr dirty="0" sz="1200" spc="-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help</a:t>
            </a:r>
            <a:r>
              <a:rPr dirty="0" sz="1200" spc="-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in</a:t>
            </a:r>
            <a:r>
              <a:rPr dirty="0" sz="1200" spc="-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fixing</a:t>
            </a:r>
            <a:r>
              <a:rPr dirty="0" sz="1200" spc="-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20">
                <a:solidFill>
                  <a:srgbClr val="212121"/>
                </a:solidFill>
                <a:latin typeface="Arial"/>
                <a:cs typeface="Arial"/>
              </a:rPr>
              <a:t>soil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atmosphere</a:t>
            </a:r>
            <a:r>
              <a:rPr dirty="0" sz="12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convert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potassium</a:t>
            </a:r>
            <a:r>
              <a:rPr dirty="0" sz="1200" spc="-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phosphate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into</a:t>
            </a:r>
            <a:r>
              <a:rPr dirty="0" sz="1200" spc="-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a soluble</a:t>
            </a:r>
            <a:r>
              <a:rPr dirty="0" sz="12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form</a:t>
            </a:r>
            <a:r>
              <a:rPr dirty="0" sz="12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so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that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soil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25">
                <a:solidFill>
                  <a:srgbClr val="212121"/>
                </a:solidFill>
                <a:latin typeface="Arial"/>
                <a:cs typeface="Arial"/>
              </a:rPr>
              <a:t>can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absorb</a:t>
            </a:r>
            <a:r>
              <a:rPr dirty="0" sz="1200" spc="-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it</a:t>
            </a:r>
            <a:r>
              <a:rPr dirty="0" sz="1200" spc="-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to</a:t>
            </a:r>
            <a:r>
              <a:rPr dirty="0" sz="1200" spc="-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boost 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plants.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00">
              <a:latin typeface="Arial"/>
              <a:cs typeface="Arial"/>
            </a:endParaRPr>
          </a:p>
          <a:p>
            <a:pPr algn="just" lvl="1" marL="1013460" marR="5080" indent="-228600">
              <a:lnSpc>
                <a:spcPct val="110300"/>
              </a:lnSpc>
              <a:spcBef>
                <a:spcPts val="5"/>
              </a:spcBef>
              <a:buClr>
                <a:srgbClr val="000000"/>
              </a:buClr>
              <a:buFont typeface="Wingdings"/>
              <a:buChar char=""/>
              <a:tabLst>
                <a:tab pos="1014094" algn="l"/>
              </a:tabLst>
            </a:pPr>
            <a:r>
              <a:rPr dirty="0" sz="1100" b="1">
                <a:solidFill>
                  <a:srgbClr val="212121"/>
                </a:solidFill>
                <a:latin typeface="Arial"/>
                <a:cs typeface="Arial"/>
              </a:rPr>
              <a:t>Chemical</a:t>
            </a:r>
            <a:r>
              <a:rPr dirty="0" sz="1100" spc="190" b="1">
                <a:solidFill>
                  <a:srgbClr val="212121"/>
                </a:solidFill>
                <a:latin typeface="Arial"/>
                <a:cs typeface="Arial"/>
              </a:rPr>
              <a:t>  </a:t>
            </a:r>
            <a:r>
              <a:rPr dirty="0" sz="1100" b="1">
                <a:solidFill>
                  <a:srgbClr val="212121"/>
                </a:solidFill>
                <a:latin typeface="Arial"/>
                <a:cs typeface="Arial"/>
              </a:rPr>
              <a:t>fertilizers</a:t>
            </a:r>
            <a:r>
              <a:rPr dirty="0" sz="1100">
                <a:solidFill>
                  <a:srgbClr val="212121"/>
                </a:solidFill>
                <a:latin typeface="Arial"/>
                <a:cs typeface="Arial"/>
              </a:rPr>
              <a:t>:</a:t>
            </a:r>
            <a:r>
              <a:rPr dirty="0" sz="1100" spc="190">
                <a:solidFill>
                  <a:srgbClr val="212121"/>
                </a:solidFill>
                <a:latin typeface="Arial"/>
                <a:cs typeface="Arial"/>
              </a:rPr>
              <a:t>  </a:t>
            </a:r>
            <a:r>
              <a:rPr dirty="0" sz="110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100" spc="195">
                <a:solidFill>
                  <a:srgbClr val="212121"/>
                </a:solidFill>
                <a:latin typeface="Arial"/>
                <a:cs typeface="Arial"/>
              </a:rPr>
              <a:t>  </a:t>
            </a:r>
            <a:r>
              <a:rPr dirty="0" sz="1100">
                <a:solidFill>
                  <a:srgbClr val="212121"/>
                </a:solidFill>
                <a:latin typeface="Arial"/>
                <a:cs typeface="Arial"/>
              </a:rPr>
              <a:t>macronutrients</a:t>
            </a:r>
            <a:r>
              <a:rPr dirty="0" sz="1100" spc="195">
                <a:solidFill>
                  <a:srgbClr val="212121"/>
                </a:solidFill>
                <a:latin typeface="Arial"/>
                <a:cs typeface="Arial"/>
              </a:rPr>
              <a:t>  </a:t>
            </a:r>
            <a:r>
              <a:rPr dirty="0" sz="1100">
                <a:solidFill>
                  <a:srgbClr val="212121"/>
                </a:solidFill>
                <a:latin typeface="Arial"/>
                <a:cs typeface="Arial"/>
              </a:rPr>
              <a:t>nitrogen,</a:t>
            </a:r>
            <a:r>
              <a:rPr dirty="0" sz="1100" spc="195">
                <a:solidFill>
                  <a:srgbClr val="212121"/>
                </a:solidFill>
                <a:latin typeface="Arial"/>
                <a:cs typeface="Arial"/>
              </a:rPr>
              <a:t>  </a:t>
            </a:r>
            <a:r>
              <a:rPr dirty="0" sz="1100">
                <a:solidFill>
                  <a:srgbClr val="212121"/>
                </a:solidFill>
                <a:latin typeface="Arial"/>
                <a:cs typeface="Arial"/>
              </a:rPr>
              <a:t>phosphorus,</a:t>
            </a:r>
            <a:r>
              <a:rPr dirty="0" sz="1100" spc="200">
                <a:solidFill>
                  <a:srgbClr val="212121"/>
                </a:solidFill>
                <a:latin typeface="Arial"/>
                <a:cs typeface="Arial"/>
              </a:rPr>
              <a:t>  </a:t>
            </a:r>
            <a:r>
              <a:rPr dirty="0" sz="1100" spc="-25">
                <a:solidFill>
                  <a:srgbClr val="212121"/>
                </a:solidFill>
                <a:latin typeface="Arial"/>
                <a:cs typeface="Arial"/>
              </a:rPr>
              <a:t>and </a:t>
            </a:r>
            <a:r>
              <a:rPr dirty="0" sz="1100">
                <a:solidFill>
                  <a:srgbClr val="212121"/>
                </a:solidFill>
                <a:latin typeface="Arial"/>
                <a:cs typeface="Arial"/>
              </a:rPr>
              <a:t>potassium</a:t>
            </a:r>
            <a:r>
              <a:rPr dirty="0" sz="1100" spc="4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12121"/>
                </a:solidFill>
                <a:latin typeface="Arial"/>
                <a:cs typeface="Arial"/>
              </a:rPr>
              <a:t>are</a:t>
            </a:r>
            <a:r>
              <a:rPr dirty="0" sz="1100" spc="4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12121"/>
                </a:solidFill>
                <a:latin typeface="Arial"/>
                <a:cs typeface="Arial"/>
              </a:rPr>
              <a:t>mainly</a:t>
            </a:r>
            <a:r>
              <a:rPr dirty="0" sz="1100" spc="-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12121"/>
                </a:solidFill>
                <a:latin typeface="Arial"/>
                <a:cs typeface="Arial"/>
              </a:rPr>
              <a:t>present</a:t>
            </a:r>
            <a:r>
              <a:rPr dirty="0" sz="1100" spc="4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12121"/>
                </a:solidFill>
                <a:latin typeface="Arial"/>
                <a:cs typeface="Arial"/>
              </a:rPr>
              <a:t>in</a:t>
            </a:r>
            <a:r>
              <a:rPr dirty="0" sz="1100" spc="47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12121"/>
                </a:solidFill>
                <a:latin typeface="Arial"/>
                <a:cs typeface="Arial"/>
              </a:rPr>
              <a:t>chemical</a:t>
            </a:r>
            <a:r>
              <a:rPr dirty="0" sz="1100" spc="46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12121"/>
                </a:solidFill>
                <a:latin typeface="Arial"/>
                <a:cs typeface="Arial"/>
              </a:rPr>
              <a:t>or</a:t>
            </a:r>
            <a:r>
              <a:rPr dirty="0" sz="1100" spc="484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12121"/>
                </a:solidFill>
                <a:latin typeface="Arial"/>
                <a:cs typeface="Arial"/>
              </a:rPr>
              <a:t>inorganic</a:t>
            </a:r>
            <a:r>
              <a:rPr dirty="0" sz="1100" spc="4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12121"/>
                </a:solidFill>
                <a:latin typeface="Arial"/>
                <a:cs typeface="Arial"/>
              </a:rPr>
              <a:t>fertilizers.</a:t>
            </a:r>
            <a:r>
              <a:rPr dirty="0" sz="1100" spc="46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12121"/>
                </a:solidFill>
                <a:latin typeface="Arial"/>
                <a:cs typeface="Arial"/>
              </a:rPr>
              <a:t>This </a:t>
            </a:r>
            <a:r>
              <a:rPr dirty="0" sz="1100">
                <a:solidFill>
                  <a:srgbClr val="212121"/>
                </a:solidFill>
                <a:latin typeface="Arial"/>
                <a:cs typeface="Arial"/>
              </a:rPr>
              <a:t>chemical</a:t>
            </a:r>
            <a:r>
              <a:rPr dirty="0" sz="1100" spc="5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12121"/>
                </a:solidFill>
                <a:latin typeface="Arial"/>
                <a:cs typeface="Arial"/>
              </a:rPr>
              <a:t>fertilizer</a:t>
            </a:r>
            <a:r>
              <a:rPr dirty="0" sz="1100" spc="8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12121"/>
                </a:solidFill>
                <a:latin typeface="Arial"/>
                <a:cs typeface="Arial"/>
              </a:rPr>
              <a:t>is</a:t>
            </a:r>
            <a:r>
              <a:rPr dirty="0" sz="1100" spc="5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12121"/>
                </a:solidFill>
                <a:latin typeface="Arial"/>
                <a:cs typeface="Arial"/>
              </a:rPr>
              <a:t>mostly</a:t>
            </a:r>
            <a:r>
              <a:rPr dirty="0" sz="1100" spc="8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12121"/>
                </a:solidFill>
                <a:latin typeface="Arial"/>
                <a:cs typeface="Arial"/>
              </a:rPr>
              <a:t>used</a:t>
            </a:r>
            <a:r>
              <a:rPr dirty="0" sz="1100" spc="6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12121"/>
                </a:solidFill>
                <a:latin typeface="Arial"/>
                <a:cs typeface="Arial"/>
              </a:rPr>
              <a:t>because</a:t>
            </a:r>
            <a:r>
              <a:rPr dirty="0" sz="1100" spc="6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12121"/>
                </a:solidFill>
                <a:latin typeface="Arial"/>
                <a:cs typeface="Arial"/>
              </a:rPr>
              <a:t>it</a:t>
            </a:r>
            <a:r>
              <a:rPr dirty="0" sz="1100" spc="7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12121"/>
                </a:solidFill>
                <a:latin typeface="Arial"/>
                <a:cs typeface="Arial"/>
              </a:rPr>
              <a:t>is</a:t>
            </a:r>
            <a:r>
              <a:rPr dirty="0" sz="1100" spc="7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12121"/>
                </a:solidFill>
                <a:latin typeface="Arial"/>
                <a:cs typeface="Arial"/>
              </a:rPr>
              <a:t>easily</a:t>
            </a:r>
            <a:r>
              <a:rPr dirty="0" sz="1100" spc="8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12121"/>
                </a:solidFill>
                <a:latin typeface="Arial"/>
                <a:cs typeface="Arial"/>
              </a:rPr>
              <a:t>soluble</a:t>
            </a:r>
            <a:r>
              <a:rPr dirty="0" sz="1100" spc="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dirty="0" sz="1100" spc="6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12121"/>
                </a:solidFill>
                <a:latin typeface="Arial"/>
                <a:cs typeface="Arial"/>
              </a:rPr>
              <a:t>boosts</a:t>
            </a:r>
            <a:r>
              <a:rPr dirty="0" sz="1100" spc="6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12121"/>
                </a:solidFill>
                <a:latin typeface="Arial"/>
                <a:cs typeface="Arial"/>
              </a:rPr>
              <a:t>the </a:t>
            </a:r>
            <a:r>
              <a:rPr dirty="0" sz="1100">
                <a:solidFill>
                  <a:srgbClr val="212121"/>
                </a:solidFill>
                <a:latin typeface="Arial"/>
                <a:cs typeface="Arial"/>
              </a:rPr>
              <a:t>growth</a:t>
            </a:r>
            <a:r>
              <a:rPr dirty="0" sz="1100" spc="-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dirty="0" sz="1100" spc="-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1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12121"/>
                </a:solidFill>
                <a:latin typeface="Arial"/>
                <a:cs typeface="Arial"/>
              </a:rPr>
              <a:t>crop</a:t>
            </a:r>
            <a:r>
              <a:rPr dirty="0" sz="11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Arial"/>
                <a:cs typeface="Arial"/>
              </a:rPr>
              <a:t>instantly.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902004" y="6954393"/>
            <a:ext cx="3218815" cy="20764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365F91"/>
                </a:solidFill>
                <a:latin typeface="Cambria"/>
                <a:cs typeface="Cambria"/>
              </a:rPr>
              <a:t>DESIGN</a:t>
            </a:r>
            <a:r>
              <a:rPr dirty="0" sz="2000" spc="-10" b="1">
                <a:solidFill>
                  <a:srgbClr val="365F91"/>
                </a:solidFill>
                <a:latin typeface="Cambria"/>
                <a:cs typeface="Cambria"/>
              </a:rPr>
              <a:t> METHODOLOGY:</a:t>
            </a:r>
            <a:endParaRPr sz="20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dirty="0" sz="1100" spc="-10">
                <a:latin typeface="Calibri"/>
                <a:cs typeface="Calibri"/>
              </a:rPr>
              <a:t>1.INTRODUCTION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100">
              <a:latin typeface="Calibri"/>
              <a:cs typeface="Calibri"/>
            </a:endParaRPr>
          </a:p>
          <a:p>
            <a:pPr marL="12700" marR="5080" indent="254000">
              <a:lnSpc>
                <a:spcPct val="101699"/>
              </a:lnSpc>
              <a:spcBef>
                <a:spcPts val="5"/>
              </a:spcBef>
            </a:pPr>
            <a:r>
              <a:rPr dirty="0" sz="1100">
                <a:latin typeface="Calibri"/>
                <a:cs typeface="Calibri"/>
              </a:rPr>
              <a:t>India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is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horticulture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based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country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10">
                <a:latin typeface="Calibri"/>
                <a:cs typeface="Calibri"/>
              </a:rPr>
              <a:t> agriculture </a:t>
            </a:r>
            <a:r>
              <a:rPr dirty="0" sz="1100">
                <a:latin typeface="Calibri"/>
                <a:cs typeface="Calibri"/>
              </a:rPr>
              <a:t>is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considered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as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key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human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progress </a:t>
            </a:r>
            <a:r>
              <a:rPr dirty="0" sz="1100" spc="-20">
                <a:latin typeface="Calibri"/>
                <a:cs typeface="Calibri"/>
              </a:rPr>
              <a:t>since </a:t>
            </a:r>
            <a:r>
              <a:rPr dirty="0" sz="1100">
                <a:latin typeface="Calibri"/>
                <a:cs typeface="Calibri"/>
              </a:rPr>
              <a:t>ancient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times.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Farming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part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has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vital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job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Indian </a:t>
            </a:r>
            <a:r>
              <a:rPr dirty="0" sz="1100">
                <a:latin typeface="Calibri"/>
                <a:cs typeface="Calibri"/>
              </a:rPr>
              <a:t>economy,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Agriculture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division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unquestionable </a:t>
            </a:r>
            <a:r>
              <a:rPr dirty="0" sz="1100">
                <a:latin typeface="Calibri"/>
                <a:cs typeface="Calibri"/>
              </a:rPr>
              <a:t>requirement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GDP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development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India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and </a:t>
            </a:r>
            <a:r>
              <a:rPr dirty="0" sz="1100">
                <a:latin typeface="Calibri"/>
                <a:cs typeface="Calibri"/>
              </a:rPr>
              <a:t>furthermore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Agriculture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gives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foremost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methods</a:t>
            </a:r>
            <a:r>
              <a:rPr dirty="0" sz="1100" spc="5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work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more than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60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percent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 </a:t>
            </a:r>
            <a:r>
              <a:rPr dirty="0" sz="1100" spc="-10">
                <a:latin typeface="Calibri"/>
                <a:cs typeface="Calibri"/>
              </a:rPr>
              <a:t>India's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02004" y="894334"/>
            <a:ext cx="2929890" cy="70612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80"/>
              </a:spcBef>
            </a:pPr>
            <a:r>
              <a:rPr dirty="0" sz="1100">
                <a:latin typeface="Calibri"/>
                <a:cs typeface="Calibri"/>
              </a:rPr>
              <a:t>populace.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But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recent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years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due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-10">
                <a:latin typeface="Calibri"/>
                <a:cs typeface="Calibri"/>
              </a:rPr>
              <a:t> multiple </a:t>
            </a:r>
            <a:r>
              <a:rPr dirty="0" sz="1100">
                <a:latin typeface="Calibri"/>
                <a:cs typeface="Calibri"/>
              </a:rPr>
              <a:t>fertilizers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present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-4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market,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farmers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gets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confused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apply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fertilizer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famous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around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his</a:t>
            </a:r>
            <a:r>
              <a:rPr dirty="0" sz="1100" spc="-10">
                <a:latin typeface="Calibri"/>
                <a:cs typeface="Calibri"/>
              </a:rPr>
              <a:t> locality </a:t>
            </a:r>
            <a:r>
              <a:rPr dirty="0" sz="1100">
                <a:latin typeface="Calibri"/>
                <a:cs typeface="Calibri"/>
              </a:rPr>
              <a:t>without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second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thought.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902004" y="2087625"/>
            <a:ext cx="3076575" cy="12185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543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second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phase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is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1800"/>
              </a:lnSpc>
              <a:spcBef>
                <a:spcPts val="5"/>
              </a:spcBef>
            </a:pPr>
            <a:r>
              <a:rPr dirty="0" sz="1100">
                <a:latin typeface="Calibri"/>
                <a:cs typeface="Calibri"/>
              </a:rPr>
              <a:t>preprocessing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data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using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java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calculating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data </a:t>
            </a:r>
            <a:r>
              <a:rPr dirty="0" sz="1100">
                <a:latin typeface="Calibri"/>
                <a:cs typeface="Calibri"/>
              </a:rPr>
              <a:t>from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sensors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formulating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them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dataset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saving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data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cloud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encrypting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them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SHA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algorithm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security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purposes.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third </a:t>
            </a:r>
            <a:r>
              <a:rPr dirty="0" sz="1100">
                <a:latin typeface="Calibri"/>
                <a:cs typeface="Calibri"/>
              </a:rPr>
              <a:t>phase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classification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soil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quality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with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the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1100">
                <a:latin typeface="Calibri"/>
                <a:cs typeface="Calibri"/>
              </a:rPr>
              <a:t>similar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data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present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database.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902004" y="5328284"/>
            <a:ext cx="3045460" cy="3775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Calibri"/>
                <a:cs typeface="Calibri"/>
              </a:rPr>
              <a:t>2.RELATED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WORKS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100">
              <a:latin typeface="Calibri"/>
              <a:cs typeface="Calibri"/>
            </a:endParaRPr>
          </a:p>
          <a:p>
            <a:pPr marL="12700" marR="41910">
              <a:lnSpc>
                <a:spcPct val="101800"/>
              </a:lnSpc>
            </a:pPr>
            <a:r>
              <a:rPr dirty="0" sz="1100">
                <a:latin typeface="Calibri"/>
                <a:cs typeface="Calibri"/>
              </a:rPr>
              <a:t>Each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element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has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absorption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wavelength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10">
                <a:latin typeface="Calibri"/>
                <a:cs typeface="Calibri"/>
              </a:rPr>
              <a:t> light,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[1],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authors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has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proposed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methodology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in </a:t>
            </a:r>
            <a:r>
              <a:rPr dirty="0" sz="1100">
                <a:latin typeface="Calibri"/>
                <a:cs typeface="Calibri"/>
              </a:rPr>
              <a:t>which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light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beam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with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absorption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wavelength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of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nutrient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will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passed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on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soil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sample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to </a:t>
            </a:r>
            <a:r>
              <a:rPr dirty="0" sz="1100">
                <a:latin typeface="Calibri"/>
                <a:cs typeface="Calibri"/>
              </a:rPr>
              <a:t>detect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intensity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light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reflected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find </a:t>
            </a:r>
            <a:r>
              <a:rPr dirty="0" sz="1100">
                <a:latin typeface="Calibri"/>
                <a:cs typeface="Calibri"/>
              </a:rPr>
              <a:t>range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voltage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classifying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nutrient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content </a:t>
            </a:r>
            <a:r>
              <a:rPr dirty="0" sz="1100">
                <a:latin typeface="Calibri"/>
                <a:cs typeface="Calibri"/>
              </a:rPr>
              <a:t>as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high,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medium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low.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[2],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authors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suggest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approach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using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UV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spectrophoto</a:t>
            </a:r>
            <a:r>
              <a:rPr dirty="0" sz="1100" spc="-10">
                <a:latin typeface="Calibri"/>
                <a:cs typeface="Calibri"/>
              </a:rPr>
              <a:t> sensor</a:t>
            </a:r>
            <a:r>
              <a:rPr dirty="0" sz="1100" spc="20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which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calculates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intensity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passed</a:t>
            </a:r>
            <a:r>
              <a:rPr dirty="0" sz="1100" spc="-25">
                <a:latin typeface="Calibri"/>
                <a:cs typeface="Calibri"/>
              </a:rPr>
              <a:t> UV </a:t>
            </a:r>
            <a:r>
              <a:rPr dirty="0" sz="1100">
                <a:latin typeface="Calibri"/>
                <a:cs typeface="Calibri"/>
              </a:rPr>
              <a:t>light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soil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solution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 intensity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light </a:t>
            </a:r>
            <a:r>
              <a:rPr dirty="0" sz="1100">
                <a:latin typeface="Calibri"/>
                <a:cs typeface="Calibri"/>
              </a:rPr>
              <a:t>before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passing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soil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solution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calculate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the </a:t>
            </a:r>
            <a:r>
              <a:rPr dirty="0" sz="1100">
                <a:latin typeface="Calibri"/>
                <a:cs typeface="Calibri"/>
              </a:rPr>
              <a:t>absorbance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using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Beer’s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law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estimate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content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nutrient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soil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sample.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[3],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author </a:t>
            </a:r>
            <a:r>
              <a:rPr dirty="0" sz="1100">
                <a:latin typeface="Calibri"/>
                <a:cs typeface="Calibri"/>
              </a:rPr>
              <a:t>explains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about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using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fiber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optics,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humidity, </a:t>
            </a:r>
            <a:r>
              <a:rPr dirty="0" sz="1100">
                <a:latin typeface="Calibri"/>
                <a:cs typeface="Calibri"/>
              </a:rPr>
              <a:t>temperature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sunlight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sensor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estimate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NPK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1600"/>
              </a:lnSpc>
            </a:pPr>
            <a:r>
              <a:rPr dirty="0" sz="1100">
                <a:latin typeface="Calibri"/>
                <a:cs typeface="Calibri"/>
              </a:rPr>
              <a:t>values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soil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other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parameters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pass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it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the </a:t>
            </a:r>
            <a:r>
              <a:rPr dirty="0" sz="1100">
                <a:latin typeface="Calibri"/>
                <a:cs typeface="Calibri"/>
              </a:rPr>
              <a:t>microcontroller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remotely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control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work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-25">
                <a:latin typeface="Calibri"/>
                <a:cs typeface="Calibri"/>
              </a:rPr>
              <a:t> the </a:t>
            </a:r>
            <a:r>
              <a:rPr dirty="0" sz="1100">
                <a:latin typeface="Calibri"/>
                <a:cs typeface="Calibri"/>
              </a:rPr>
              <a:t>agriculture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field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such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as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fertilization,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pumping</a:t>
            </a:r>
            <a:r>
              <a:rPr dirty="0" sz="1100" spc="-25">
                <a:latin typeface="Calibri"/>
                <a:cs typeface="Calibri"/>
              </a:rPr>
              <a:t> of </a:t>
            </a:r>
            <a:r>
              <a:rPr dirty="0" sz="1100">
                <a:latin typeface="Calibri"/>
                <a:cs typeface="Calibri"/>
              </a:rPr>
              <a:t>water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depending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on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sensor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readings.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This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paper </a:t>
            </a:r>
            <a:r>
              <a:rPr dirty="0" sz="1100">
                <a:latin typeface="Calibri"/>
                <a:cs typeface="Calibri"/>
              </a:rPr>
              <a:t>gives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basic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structure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smart</a:t>
            </a:r>
            <a:r>
              <a:rPr dirty="0" sz="1100" spc="-10">
                <a:latin typeface="Calibri"/>
                <a:cs typeface="Calibri"/>
              </a:rPr>
              <a:t> agriculture.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02004" y="1235710"/>
            <a:ext cx="2082164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Calibri"/>
                <a:cs typeface="Calibri"/>
              </a:rPr>
              <a:t>3.OVERVIEW</a:t>
            </a:r>
            <a:r>
              <a:rPr dirty="0" sz="1100" spc="-4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5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PROPOSED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SYSTEM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902004" y="7753350"/>
            <a:ext cx="3021330" cy="1163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26465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Calibri"/>
                <a:cs typeface="Calibri"/>
              </a:rPr>
              <a:t>4.HARDWARE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SETUP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92700"/>
              </a:lnSpc>
              <a:spcBef>
                <a:spcPts val="5"/>
              </a:spcBef>
            </a:pPr>
            <a:r>
              <a:rPr dirty="0" sz="1100">
                <a:latin typeface="Calibri"/>
                <a:cs typeface="Calibri"/>
              </a:rPr>
              <a:t>Soil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sample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is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collected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small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bowl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analysis.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NPK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sensor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used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has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two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electro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chemical</a:t>
            </a:r>
            <a:r>
              <a:rPr dirty="0" sz="1100" spc="20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diodes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which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should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immersed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soil</a:t>
            </a:r>
            <a:r>
              <a:rPr dirty="0" sz="1100" spc="-10">
                <a:latin typeface="Calibri"/>
                <a:cs typeface="Calibri"/>
              </a:rPr>
              <a:t> sample.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508885" y="1675764"/>
            <a:ext cx="2423795" cy="349885"/>
          </a:xfrm>
          <a:prstGeom prst="rect">
            <a:avLst/>
          </a:prstGeom>
          <a:solidFill>
            <a:srgbClr val="4F81BC"/>
          </a:solidFill>
          <a:ln w="25400">
            <a:solidFill>
              <a:srgbClr val="233E5F"/>
            </a:solidFill>
          </a:ln>
        </p:spPr>
        <p:txBody>
          <a:bodyPr wrap="square" lIns="0" tIns="47625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375"/>
              </a:spcBef>
            </a:pPr>
            <a:r>
              <a:rPr dirty="0" sz="1800" spc="-10">
                <a:latin typeface="Calibri"/>
                <a:cs typeface="Calibri"/>
              </a:rPr>
              <a:t>start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2953385" y="2492375"/>
            <a:ext cx="1417955" cy="726440"/>
            <a:chOff x="2953385" y="2492375"/>
            <a:chExt cx="1417955" cy="726440"/>
          </a:xfrm>
        </p:grpSpPr>
        <p:sp>
          <p:nvSpPr>
            <p:cNvPr id="6" name="object 6" descr=""/>
            <p:cNvSpPr/>
            <p:nvPr/>
          </p:nvSpPr>
          <p:spPr>
            <a:xfrm>
              <a:off x="2966085" y="2505075"/>
              <a:ext cx="1392555" cy="701040"/>
            </a:xfrm>
            <a:custGeom>
              <a:avLst/>
              <a:gdLst/>
              <a:ahLst/>
              <a:cxnLst/>
              <a:rect l="l" t="t" r="r" b="b"/>
              <a:pathLst>
                <a:path w="1392554" h="701039">
                  <a:moveTo>
                    <a:pt x="1392554" y="0"/>
                  </a:moveTo>
                  <a:lnTo>
                    <a:pt x="278638" y="0"/>
                  </a:lnTo>
                  <a:lnTo>
                    <a:pt x="0" y="701040"/>
                  </a:lnTo>
                  <a:lnTo>
                    <a:pt x="1109090" y="701040"/>
                  </a:lnTo>
                  <a:lnTo>
                    <a:pt x="1392554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966085" y="2505075"/>
              <a:ext cx="1392555" cy="701040"/>
            </a:xfrm>
            <a:custGeom>
              <a:avLst/>
              <a:gdLst/>
              <a:ahLst/>
              <a:cxnLst/>
              <a:rect l="l" t="t" r="r" b="b"/>
              <a:pathLst>
                <a:path w="1392554" h="701039">
                  <a:moveTo>
                    <a:pt x="278638" y="0"/>
                  </a:moveTo>
                  <a:lnTo>
                    <a:pt x="1392554" y="0"/>
                  </a:lnTo>
                  <a:lnTo>
                    <a:pt x="1109090" y="701040"/>
                  </a:lnTo>
                  <a:lnTo>
                    <a:pt x="0" y="701040"/>
                  </a:lnTo>
                  <a:lnTo>
                    <a:pt x="278638" y="0"/>
                  </a:lnTo>
                  <a:close/>
                </a:path>
              </a:pathLst>
            </a:custGeom>
            <a:ln w="25400">
              <a:solidFill>
                <a:srgbClr val="233E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3339210" y="2546959"/>
            <a:ext cx="641350" cy="4191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80645" marR="5080" indent="-68580">
              <a:lnSpc>
                <a:spcPct val="117300"/>
              </a:lnSpc>
              <a:spcBef>
                <a:spcPts val="95"/>
              </a:spcBef>
            </a:pPr>
            <a:r>
              <a:rPr dirty="0" sz="1100">
                <a:latin typeface="Calibri"/>
                <a:cs typeface="Calibri"/>
              </a:rPr>
              <a:t>Number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of </a:t>
            </a:r>
            <a:r>
              <a:rPr dirty="0" sz="1100">
                <a:latin typeface="Calibri"/>
                <a:cs typeface="Calibri"/>
              </a:rPr>
              <a:t>cluster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k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2113279" y="2025269"/>
            <a:ext cx="3437890" cy="2331720"/>
            <a:chOff x="2113279" y="2025269"/>
            <a:chExt cx="3437890" cy="2331720"/>
          </a:xfrm>
        </p:grpSpPr>
        <p:sp>
          <p:nvSpPr>
            <p:cNvPr id="10" name="object 10" descr=""/>
            <p:cNvSpPr/>
            <p:nvPr/>
          </p:nvSpPr>
          <p:spPr>
            <a:xfrm>
              <a:off x="3691697" y="2048256"/>
              <a:ext cx="171450" cy="544195"/>
            </a:xfrm>
            <a:custGeom>
              <a:avLst/>
              <a:gdLst/>
              <a:ahLst/>
              <a:cxnLst/>
              <a:rect l="l" t="t" r="r" b="b"/>
              <a:pathLst>
                <a:path w="171450" h="544194">
                  <a:moveTo>
                    <a:pt x="16835" y="371409"/>
                  </a:moveTo>
                  <a:lnTo>
                    <a:pt x="9590" y="373761"/>
                  </a:lnTo>
                  <a:lnTo>
                    <a:pt x="3869" y="378648"/>
                  </a:lnTo>
                  <a:lnTo>
                    <a:pt x="589" y="385143"/>
                  </a:lnTo>
                  <a:lnTo>
                    <a:pt x="0" y="392424"/>
                  </a:lnTo>
                  <a:lnTo>
                    <a:pt x="2351" y="399669"/>
                  </a:lnTo>
                  <a:lnTo>
                    <a:pt x="82742" y="543687"/>
                  </a:lnTo>
                  <a:lnTo>
                    <a:pt x="105525" y="506222"/>
                  </a:lnTo>
                  <a:lnTo>
                    <a:pt x="102554" y="506222"/>
                  </a:lnTo>
                  <a:lnTo>
                    <a:pt x="64454" y="505460"/>
                  </a:lnTo>
                  <a:lnTo>
                    <a:pt x="65762" y="435106"/>
                  </a:lnTo>
                  <a:lnTo>
                    <a:pt x="35498" y="381000"/>
                  </a:lnTo>
                  <a:lnTo>
                    <a:pt x="30610" y="375279"/>
                  </a:lnTo>
                  <a:lnTo>
                    <a:pt x="24116" y="371998"/>
                  </a:lnTo>
                  <a:lnTo>
                    <a:pt x="16835" y="371409"/>
                  </a:lnTo>
                  <a:close/>
                </a:path>
                <a:path w="171450" h="544194">
                  <a:moveTo>
                    <a:pt x="65762" y="435106"/>
                  </a:moveTo>
                  <a:lnTo>
                    <a:pt x="64454" y="505460"/>
                  </a:lnTo>
                  <a:lnTo>
                    <a:pt x="102554" y="506222"/>
                  </a:lnTo>
                  <a:lnTo>
                    <a:pt x="102733" y="496570"/>
                  </a:lnTo>
                  <a:lnTo>
                    <a:pt x="100141" y="496570"/>
                  </a:lnTo>
                  <a:lnTo>
                    <a:pt x="67121" y="495935"/>
                  </a:lnTo>
                  <a:lnTo>
                    <a:pt x="84147" y="467976"/>
                  </a:lnTo>
                  <a:lnTo>
                    <a:pt x="65762" y="435106"/>
                  </a:lnTo>
                  <a:close/>
                </a:path>
                <a:path w="171450" h="544194">
                  <a:moveTo>
                    <a:pt x="155047" y="373975"/>
                  </a:moveTo>
                  <a:lnTo>
                    <a:pt x="103867" y="435595"/>
                  </a:lnTo>
                  <a:lnTo>
                    <a:pt x="102554" y="506222"/>
                  </a:lnTo>
                  <a:lnTo>
                    <a:pt x="105525" y="506222"/>
                  </a:lnTo>
                  <a:lnTo>
                    <a:pt x="168467" y="402717"/>
                  </a:lnTo>
                  <a:lnTo>
                    <a:pt x="171100" y="395593"/>
                  </a:lnTo>
                  <a:lnTo>
                    <a:pt x="170769" y="388302"/>
                  </a:lnTo>
                  <a:lnTo>
                    <a:pt x="167699" y="381678"/>
                  </a:lnTo>
                  <a:lnTo>
                    <a:pt x="162117" y="376554"/>
                  </a:lnTo>
                  <a:lnTo>
                    <a:pt x="155047" y="373975"/>
                  </a:lnTo>
                  <a:close/>
                </a:path>
                <a:path w="171450" h="544194">
                  <a:moveTo>
                    <a:pt x="84147" y="467976"/>
                  </a:moveTo>
                  <a:lnTo>
                    <a:pt x="67121" y="495935"/>
                  </a:lnTo>
                  <a:lnTo>
                    <a:pt x="100141" y="496570"/>
                  </a:lnTo>
                  <a:lnTo>
                    <a:pt x="84147" y="467976"/>
                  </a:lnTo>
                  <a:close/>
                </a:path>
                <a:path w="171450" h="544194">
                  <a:moveTo>
                    <a:pt x="103867" y="435595"/>
                  </a:moveTo>
                  <a:lnTo>
                    <a:pt x="84147" y="467976"/>
                  </a:lnTo>
                  <a:lnTo>
                    <a:pt x="100141" y="496570"/>
                  </a:lnTo>
                  <a:lnTo>
                    <a:pt x="102733" y="496570"/>
                  </a:lnTo>
                  <a:lnTo>
                    <a:pt x="103867" y="435595"/>
                  </a:lnTo>
                  <a:close/>
                </a:path>
                <a:path w="171450" h="544194">
                  <a:moveTo>
                    <a:pt x="73852" y="0"/>
                  </a:moveTo>
                  <a:lnTo>
                    <a:pt x="65762" y="435106"/>
                  </a:lnTo>
                  <a:lnTo>
                    <a:pt x="84147" y="467976"/>
                  </a:lnTo>
                  <a:lnTo>
                    <a:pt x="103867" y="435595"/>
                  </a:lnTo>
                  <a:lnTo>
                    <a:pt x="111952" y="762"/>
                  </a:lnTo>
                  <a:lnTo>
                    <a:pt x="73852" y="0"/>
                  </a:lnTo>
                  <a:close/>
                </a:path>
              </a:pathLst>
            </a:custGeom>
            <a:solidFill>
              <a:srgbClr val="000000">
                <a:alpha val="3490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691697" y="2025269"/>
              <a:ext cx="171450" cy="544195"/>
            </a:xfrm>
            <a:custGeom>
              <a:avLst/>
              <a:gdLst/>
              <a:ahLst/>
              <a:cxnLst/>
              <a:rect l="l" t="t" r="r" b="b"/>
              <a:pathLst>
                <a:path w="171450" h="544194">
                  <a:moveTo>
                    <a:pt x="16835" y="371355"/>
                  </a:moveTo>
                  <a:lnTo>
                    <a:pt x="9590" y="373633"/>
                  </a:lnTo>
                  <a:lnTo>
                    <a:pt x="3869" y="378594"/>
                  </a:lnTo>
                  <a:lnTo>
                    <a:pt x="589" y="385127"/>
                  </a:lnTo>
                  <a:lnTo>
                    <a:pt x="0" y="392422"/>
                  </a:lnTo>
                  <a:lnTo>
                    <a:pt x="2351" y="399669"/>
                  </a:lnTo>
                  <a:lnTo>
                    <a:pt x="82742" y="543686"/>
                  </a:lnTo>
                  <a:lnTo>
                    <a:pt x="105525" y="506222"/>
                  </a:lnTo>
                  <a:lnTo>
                    <a:pt x="102554" y="506222"/>
                  </a:lnTo>
                  <a:lnTo>
                    <a:pt x="64454" y="505459"/>
                  </a:lnTo>
                  <a:lnTo>
                    <a:pt x="65762" y="435106"/>
                  </a:lnTo>
                  <a:lnTo>
                    <a:pt x="35498" y="381000"/>
                  </a:lnTo>
                  <a:lnTo>
                    <a:pt x="30610" y="375277"/>
                  </a:lnTo>
                  <a:lnTo>
                    <a:pt x="24116" y="371983"/>
                  </a:lnTo>
                  <a:lnTo>
                    <a:pt x="16835" y="371355"/>
                  </a:lnTo>
                  <a:close/>
                </a:path>
                <a:path w="171450" h="544194">
                  <a:moveTo>
                    <a:pt x="65762" y="435106"/>
                  </a:moveTo>
                  <a:lnTo>
                    <a:pt x="64454" y="505459"/>
                  </a:lnTo>
                  <a:lnTo>
                    <a:pt x="102554" y="506222"/>
                  </a:lnTo>
                  <a:lnTo>
                    <a:pt x="102733" y="496570"/>
                  </a:lnTo>
                  <a:lnTo>
                    <a:pt x="100141" y="496570"/>
                  </a:lnTo>
                  <a:lnTo>
                    <a:pt x="67121" y="495934"/>
                  </a:lnTo>
                  <a:lnTo>
                    <a:pt x="84147" y="467976"/>
                  </a:lnTo>
                  <a:lnTo>
                    <a:pt x="65762" y="435106"/>
                  </a:lnTo>
                  <a:close/>
                </a:path>
                <a:path w="171450" h="544194">
                  <a:moveTo>
                    <a:pt x="155047" y="373975"/>
                  </a:moveTo>
                  <a:lnTo>
                    <a:pt x="103867" y="435595"/>
                  </a:lnTo>
                  <a:lnTo>
                    <a:pt x="102554" y="506222"/>
                  </a:lnTo>
                  <a:lnTo>
                    <a:pt x="105525" y="506222"/>
                  </a:lnTo>
                  <a:lnTo>
                    <a:pt x="168467" y="402716"/>
                  </a:lnTo>
                  <a:lnTo>
                    <a:pt x="171100" y="395593"/>
                  </a:lnTo>
                  <a:lnTo>
                    <a:pt x="170769" y="388302"/>
                  </a:lnTo>
                  <a:lnTo>
                    <a:pt x="167699" y="381678"/>
                  </a:lnTo>
                  <a:lnTo>
                    <a:pt x="162117" y="376554"/>
                  </a:lnTo>
                  <a:lnTo>
                    <a:pt x="155047" y="373975"/>
                  </a:lnTo>
                  <a:close/>
                </a:path>
                <a:path w="171450" h="544194">
                  <a:moveTo>
                    <a:pt x="84147" y="467976"/>
                  </a:moveTo>
                  <a:lnTo>
                    <a:pt x="67121" y="495934"/>
                  </a:lnTo>
                  <a:lnTo>
                    <a:pt x="100141" y="496570"/>
                  </a:lnTo>
                  <a:lnTo>
                    <a:pt x="84147" y="467976"/>
                  </a:lnTo>
                  <a:close/>
                </a:path>
                <a:path w="171450" h="544194">
                  <a:moveTo>
                    <a:pt x="103867" y="435595"/>
                  </a:moveTo>
                  <a:lnTo>
                    <a:pt x="84147" y="467976"/>
                  </a:lnTo>
                  <a:lnTo>
                    <a:pt x="100141" y="496570"/>
                  </a:lnTo>
                  <a:lnTo>
                    <a:pt x="102733" y="496570"/>
                  </a:lnTo>
                  <a:lnTo>
                    <a:pt x="103867" y="435595"/>
                  </a:lnTo>
                  <a:close/>
                </a:path>
                <a:path w="171450" h="544194">
                  <a:moveTo>
                    <a:pt x="73852" y="0"/>
                  </a:moveTo>
                  <a:lnTo>
                    <a:pt x="65762" y="435106"/>
                  </a:lnTo>
                  <a:lnTo>
                    <a:pt x="84147" y="467976"/>
                  </a:lnTo>
                  <a:lnTo>
                    <a:pt x="103867" y="435595"/>
                  </a:lnTo>
                  <a:lnTo>
                    <a:pt x="111952" y="761"/>
                  </a:lnTo>
                  <a:lnTo>
                    <a:pt x="738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125979" y="3684904"/>
              <a:ext cx="3412490" cy="659130"/>
            </a:xfrm>
            <a:custGeom>
              <a:avLst/>
              <a:gdLst/>
              <a:ahLst/>
              <a:cxnLst/>
              <a:rect l="l" t="t" r="r" b="b"/>
              <a:pathLst>
                <a:path w="3412490" h="659129">
                  <a:moveTo>
                    <a:pt x="3412490" y="0"/>
                  </a:moveTo>
                  <a:lnTo>
                    <a:pt x="0" y="0"/>
                  </a:lnTo>
                  <a:lnTo>
                    <a:pt x="0" y="659129"/>
                  </a:lnTo>
                  <a:lnTo>
                    <a:pt x="3412490" y="659129"/>
                  </a:lnTo>
                  <a:lnTo>
                    <a:pt x="341249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125979" y="3684904"/>
              <a:ext cx="3412490" cy="659130"/>
            </a:xfrm>
            <a:custGeom>
              <a:avLst/>
              <a:gdLst/>
              <a:ahLst/>
              <a:cxnLst/>
              <a:rect l="l" t="t" r="r" b="b"/>
              <a:pathLst>
                <a:path w="3412490" h="659129">
                  <a:moveTo>
                    <a:pt x="0" y="659129"/>
                  </a:moveTo>
                  <a:lnTo>
                    <a:pt x="3412490" y="659129"/>
                  </a:lnTo>
                  <a:lnTo>
                    <a:pt x="3412490" y="0"/>
                  </a:lnTo>
                  <a:lnTo>
                    <a:pt x="0" y="0"/>
                  </a:lnTo>
                  <a:lnTo>
                    <a:pt x="0" y="659129"/>
                  </a:lnTo>
                  <a:close/>
                </a:path>
              </a:pathLst>
            </a:custGeom>
            <a:ln w="25400">
              <a:solidFill>
                <a:srgbClr val="233E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2978023" y="3832986"/>
            <a:ext cx="170815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Calibri"/>
                <a:cs typeface="Calibri"/>
              </a:rPr>
              <a:t>Find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centroids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data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125979" y="4907915"/>
            <a:ext cx="3412490" cy="669290"/>
          </a:xfrm>
          <a:prstGeom prst="rect">
            <a:avLst/>
          </a:prstGeom>
          <a:solidFill>
            <a:srgbClr val="4F81BC"/>
          </a:solidFill>
          <a:ln w="25400">
            <a:solidFill>
              <a:srgbClr val="233E5F"/>
            </a:solidFill>
          </a:ln>
        </p:spPr>
        <p:txBody>
          <a:bodyPr wrap="square" lIns="0" tIns="52069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09"/>
              </a:spcBef>
            </a:pPr>
            <a:r>
              <a:rPr dirty="0" sz="1100">
                <a:latin typeface="Calibri"/>
                <a:cs typeface="Calibri"/>
              </a:rPr>
              <a:t>Calculate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distance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between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same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data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00">
              <a:latin typeface="Calibri"/>
              <a:cs typeface="Calibri"/>
            </a:endParaRPr>
          </a:p>
          <a:p>
            <a:pPr algn="ctr" marL="1270">
              <a:lnSpc>
                <a:spcPct val="100000"/>
              </a:lnSpc>
            </a:pP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each</a:t>
            </a:r>
            <a:r>
              <a:rPr dirty="0" sz="1100" spc="-10">
                <a:latin typeface="Calibri"/>
                <a:cs typeface="Calibri"/>
              </a:rPr>
              <a:t> centroid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125979" y="6183629"/>
            <a:ext cx="3497579" cy="605790"/>
          </a:xfrm>
          <a:prstGeom prst="rect">
            <a:avLst/>
          </a:prstGeom>
          <a:solidFill>
            <a:srgbClr val="4F81BC"/>
          </a:solidFill>
          <a:ln w="25400">
            <a:solidFill>
              <a:srgbClr val="233E5F"/>
            </a:solidFill>
          </a:ln>
        </p:spPr>
        <p:txBody>
          <a:bodyPr wrap="square" lIns="0" tIns="52069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09"/>
              </a:spcBef>
            </a:pPr>
            <a:r>
              <a:rPr dirty="0" sz="1100">
                <a:latin typeface="Calibri"/>
                <a:cs typeface="Calibri"/>
              </a:rPr>
              <a:t>Group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data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with </a:t>
            </a:r>
            <a:r>
              <a:rPr dirty="0" sz="1100" spc="-25">
                <a:latin typeface="Calibri"/>
                <a:cs typeface="Calibri"/>
              </a:rPr>
              <a:t>the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00">
              <a:latin typeface="Calibri"/>
              <a:cs typeface="Calibri"/>
            </a:endParaRPr>
          </a:p>
          <a:p>
            <a:pPr algn="ctr" marL="635">
              <a:lnSpc>
                <a:spcPct val="100000"/>
              </a:lnSpc>
            </a:pPr>
            <a:r>
              <a:rPr dirty="0" sz="1100">
                <a:latin typeface="Calibri"/>
                <a:cs typeface="Calibri"/>
              </a:rPr>
              <a:t>Nearest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cluster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3566921" y="5578475"/>
            <a:ext cx="118110" cy="626110"/>
            <a:chOff x="3566921" y="5578475"/>
            <a:chExt cx="118110" cy="626110"/>
          </a:xfrm>
        </p:grpSpPr>
        <p:sp>
          <p:nvSpPr>
            <p:cNvPr id="18" name="object 18" descr=""/>
            <p:cNvSpPr/>
            <p:nvPr/>
          </p:nvSpPr>
          <p:spPr>
            <a:xfrm>
              <a:off x="3566921" y="5598414"/>
              <a:ext cx="118110" cy="605790"/>
            </a:xfrm>
            <a:custGeom>
              <a:avLst/>
              <a:gdLst/>
              <a:ahLst/>
              <a:cxnLst/>
              <a:rect l="l" t="t" r="r" b="b"/>
              <a:pathLst>
                <a:path w="118110" h="605789">
                  <a:moveTo>
                    <a:pt x="14097" y="489712"/>
                  </a:moveTo>
                  <a:lnTo>
                    <a:pt x="8127" y="493268"/>
                  </a:lnTo>
                  <a:lnTo>
                    <a:pt x="2031" y="496824"/>
                  </a:lnTo>
                  <a:lnTo>
                    <a:pt x="0" y="504571"/>
                  </a:lnTo>
                  <a:lnTo>
                    <a:pt x="58927" y="605663"/>
                  </a:lnTo>
                  <a:lnTo>
                    <a:pt x="73659" y="580389"/>
                  </a:lnTo>
                  <a:lnTo>
                    <a:pt x="46227" y="580389"/>
                  </a:lnTo>
                  <a:lnTo>
                    <a:pt x="46227" y="533545"/>
                  </a:lnTo>
                  <a:lnTo>
                    <a:pt x="25400" y="497839"/>
                  </a:lnTo>
                  <a:lnTo>
                    <a:pt x="21970" y="491744"/>
                  </a:lnTo>
                  <a:lnTo>
                    <a:pt x="14097" y="489712"/>
                  </a:lnTo>
                  <a:close/>
                </a:path>
                <a:path w="118110" h="605789">
                  <a:moveTo>
                    <a:pt x="46227" y="533545"/>
                  </a:moveTo>
                  <a:lnTo>
                    <a:pt x="46227" y="580389"/>
                  </a:lnTo>
                  <a:lnTo>
                    <a:pt x="71627" y="580389"/>
                  </a:lnTo>
                  <a:lnTo>
                    <a:pt x="71627" y="574039"/>
                  </a:lnTo>
                  <a:lnTo>
                    <a:pt x="48005" y="574039"/>
                  </a:lnTo>
                  <a:lnTo>
                    <a:pt x="58927" y="555316"/>
                  </a:lnTo>
                  <a:lnTo>
                    <a:pt x="46227" y="533545"/>
                  </a:lnTo>
                  <a:close/>
                </a:path>
                <a:path w="118110" h="605789">
                  <a:moveTo>
                    <a:pt x="103758" y="489712"/>
                  </a:moveTo>
                  <a:lnTo>
                    <a:pt x="95885" y="491744"/>
                  </a:lnTo>
                  <a:lnTo>
                    <a:pt x="92455" y="497839"/>
                  </a:lnTo>
                  <a:lnTo>
                    <a:pt x="71627" y="533545"/>
                  </a:lnTo>
                  <a:lnTo>
                    <a:pt x="71627" y="580389"/>
                  </a:lnTo>
                  <a:lnTo>
                    <a:pt x="73659" y="580389"/>
                  </a:lnTo>
                  <a:lnTo>
                    <a:pt x="117855" y="504571"/>
                  </a:lnTo>
                  <a:lnTo>
                    <a:pt x="115824" y="496824"/>
                  </a:lnTo>
                  <a:lnTo>
                    <a:pt x="109727" y="493268"/>
                  </a:lnTo>
                  <a:lnTo>
                    <a:pt x="103758" y="489712"/>
                  </a:lnTo>
                  <a:close/>
                </a:path>
                <a:path w="118110" h="605789">
                  <a:moveTo>
                    <a:pt x="58927" y="555316"/>
                  </a:moveTo>
                  <a:lnTo>
                    <a:pt x="48005" y="574039"/>
                  </a:lnTo>
                  <a:lnTo>
                    <a:pt x="69850" y="574039"/>
                  </a:lnTo>
                  <a:lnTo>
                    <a:pt x="58927" y="555316"/>
                  </a:lnTo>
                  <a:close/>
                </a:path>
                <a:path w="118110" h="605789">
                  <a:moveTo>
                    <a:pt x="71627" y="533545"/>
                  </a:moveTo>
                  <a:lnTo>
                    <a:pt x="58927" y="555316"/>
                  </a:lnTo>
                  <a:lnTo>
                    <a:pt x="69850" y="574039"/>
                  </a:lnTo>
                  <a:lnTo>
                    <a:pt x="71627" y="574039"/>
                  </a:lnTo>
                  <a:lnTo>
                    <a:pt x="71627" y="533545"/>
                  </a:lnTo>
                  <a:close/>
                </a:path>
                <a:path w="118110" h="605789">
                  <a:moveTo>
                    <a:pt x="71627" y="0"/>
                  </a:moveTo>
                  <a:lnTo>
                    <a:pt x="46227" y="0"/>
                  </a:lnTo>
                  <a:lnTo>
                    <a:pt x="46227" y="533545"/>
                  </a:lnTo>
                  <a:lnTo>
                    <a:pt x="58927" y="555316"/>
                  </a:lnTo>
                  <a:lnTo>
                    <a:pt x="71627" y="533545"/>
                  </a:lnTo>
                  <a:lnTo>
                    <a:pt x="71627" y="0"/>
                  </a:lnTo>
                  <a:close/>
                </a:path>
              </a:pathLst>
            </a:custGeom>
            <a:solidFill>
              <a:srgbClr val="000000">
                <a:alpha val="3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3566921" y="5578475"/>
              <a:ext cx="118110" cy="605790"/>
            </a:xfrm>
            <a:custGeom>
              <a:avLst/>
              <a:gdLst/>
              <a:ahLst/>
              <a:cxnLst/>
              <a:rect l="l" t="t" r="r" b="b"/>
              <a:pathLst>
                <a:path w="118110" h="605789">
                  <a:moveTo>
                    <a:pt x="14097" y="489712"/>
                  </a:moveTo>
                  <a:lnTo>
                    <a:pt x="8127" y="493267"/>
                  </a:lnTo>
                  <a:lnTo>
                    <a:pt x="2031" y="496697"/>
                  </a:lnTo>
                  <a:lnTo>
                    <a:pt x="0" y="504571"/>
                  </a:lnTo>
                  <a:lnTo>
                    <a:pt x="3555" y="510539"/>
                  </a:lnTo>
                  <a:lnTo>
                    <a:pt x="58927" y="605536"/>
                  </a:lnTo>
                  <a:lnTo>
                    <a:pt x="73585" y="580389"/>
                  </a:lnTo>
                  <a:lnTo>
                    <a:pt x="46227" y="580389"/>
                  </a:lnTo>
                  <a:lnTo>
                    <a:pt x="46227" y="533545"/>
                  </a:lnTo>
                  <a:lnTo>
                    <a:pt x="25400" y="497839"/>
                  </a:lnTo>
                  <a:lnTo>
                    <a:pt x="21970" y="491744"/>
                  </a:lnTo>
                  <a:lnTo>
                    <a:pt x="14097" y="489712"/>
                  </a:lnTo>
                  <a:close/>
                </a:path>
                <a:path w="118110" h="605789">
                  <a:moveTo>
                    <a:pt x="46227" y="533545"/>
                  </a:moveTo>
                  <a:lnTo>
                    <a:pt x="46227" y="580389"/>
                  </a:lnTo>
                  <a:lnTo>
                    <a:pt x="71627" y="580389"/>
                  </a:lnTo>
                  <a:lnTo>
                    <a:pt x="71627" y="574039"/>
                  </a:lnTo>
                  <a:lnTo>
                    <a:pt x="48005" y="574039"/>
                  </a:lnTo>
                  <a:lnTo>
                    <a:pt x="58927" y="555316"/>
                  </a:lnTo>
                  <a:lnTo>
                    <a:pt x="46227" y="533545"/>
                  </a:lnTo>
                  <a:close/>
                </a:path>
                <a:path w="118110" h="605789">
                  <a:moveTo>
                    <a:pt x="103758" y="489712"/>
                  </a:moveTo>
                  <a:lnTo>
                    <a:pt x="95885" y="491744"/>
                  </a:lnTo>
                  <a:lnTo>
                    <a:pt x="92455" y="497839"/>
                  </a:lnTo>
                  <a:lnTo>
                    <a:pt x="71627" y="533545"/>
                  </a:lnTo>
                  <a:lnTo>
                    <a:pt x="71627" y="580389"/>
                  </a:lnTo>
                  <a:lnTo>
                    <a:pt x="73585" y="580389"/>
                  </a:lnTo>
                  <a:lnTo>
                    <a:pt x="114300" y="510539"/>
                  </a:lnTo>
                  <a:lnTo>
                    <a:pt x="117855" y="504571"/>
                  </a:lnTo>
                  <a:lnTo>
                    <a:pt x="115824" y="496697"/>
                  </a:lnTo>
                  <a:lnTo>
                    <a:pt x="109727" y="493267"/>
                  </a:lnTo>
                  <a:lnTo>
                    <a:pt x="103758" y="489712"/>
                  </a:lnTo>
                  <a:close/>
                </a:path>
                <a:path w="118110" h="605789">
                  <a:moveTo>
                    <a:pt x="58927" y="555316"/>
                  </a:moveTo>
                  <a:lnTo>
                    <a:pt x="48005" y="574039"/>
                  </a:lnTo>
                  <a:lnTo>
                    <a:pt x="69850" y="574039"/>
                  </a:lnTo>
                  <a:lnTo>
                    <a:pt x="58927" y="555316"/>
                  </a:lnTo>
                  <a:close/>
                </a:path>
                <a:path w="118110" h="605789">
                  <a:moveTo>
                    <a:pt x="71627" y="533545"/>
                  </a:moveTo>
                  <a:lnTo>
                    <a:pt x="58927" y="555316"/>
                  </a:lnTo>
                  <a:lnTo>
                    <a:pt x="69850" y="574039"/>
                  </a:lnTo>
                  <a:lnTo>
                    <a:pt x="71627" y="574039"/>
                  </a:lnTo>
                  <a:lnTo>
                    <a:pt x="71627" y="533545"/>
                  </a:lnTo>
                  <a:close/>
                </a:path>
                <a:path w="118110" h="605789">
                  <a:moveTo>
                    <a:pt x="71627" y="0"/>
                  </a:moveTo>
                  <a:lnTo>
                    <a:pt x="46227" y="0"/>
                  </a:lnTo>
                  <a:lnTo>
                    <a:pt x="46227" y="533545"/>
                  </a:lnTo>
                  <a:lnTo>
                    <a:pt x="58927" y="555316"/>
                  </a:lnTo>
                  <a:lnTo>
                    <a:pt x="71627" y="533545"/>
                  </a:lnTo>
                  <a:lnTo>
                    <a:pt x="716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 descr=""/>
          <p:cNvGrpSpPr/>
          <p:nvPr/>
        </p:nvGrpSpPr>
        <p:grpSpPr>
          <a:xfrm>
            <a:off x="3490595" y="3206495"/>
            <a:ext cx="3825875" cy="2698115"/>
            <a:chOff x="3490595" y="3206495"/>
            <a:chExt cx="3825875" cy="2698115"/>
          </a:xfrm>
        </p:grpSpPr>
        <p:sp>
          <p:nvSpPr>
            <p:cNvPr id="21" name="object 21" descr=""/>
            <p:cNvSpPr/>
            <p:nvPr/>
          </p:nvSpPr>
          <p:spPr>
            <a:xfrm>
              <a:off x="3490595" y="3226434"/>
              <a:ext cx="118110" cy="532765"/>
            </a:xfrm>
            <a:custGeom>
              <a:avLst/>
              <a:gdLst/>
              <a:ahLst/>
              <a:cxnLst/>
              <a:rect l="l" t="t" r="r" b="b"/>
              <a:pathLst>
                <a:path w="118110" h="532764">
                  <a:moveTo>
                    <a:pt x="13842" y="417322"/>
                  </a:moveTo>
                  <a:lnTo>
                    <a:pt x="7874" y="420878"/>
                  </a:lnTo>
                  <a:lnTo>
                    <a:pt x="1904" y="424561"/>
                  </a:lnTo>
                  <a:lnTo>
                    <a:pt x="0" y="432435"/>
                  </a:lnTo>
                  <a:lnTo>
                    <a:pt x="3555" y="438404"/>
                  </a:lnTo>
                  <a:lnTo>
                    <a:pt x="60959" y="532257"/>
                  </a:lnTo>
                  <a:lnTo>
                    <a:pt x="74803" y="507365"/>
                  </a:lnTo>
                  <a:lnTo>
                    <a:pt x="47751" y="507365"/>
                  </a:lnTo>
                  <a:lnTo>
                    <a:pt x="46798" y="460397"/>
                  </a:lnTo>
                  <a:lnTo>
                    <a:pt x="25272" y="425196"/>
                  </a:lnTo>
                  <a:lnTo>
                    <a:pt x="21589" y="419100"/>
                  </a:lnTo>
                  <a:lnTo>
                    <a:pt x="13842" y="417322"/>
                  </a:lnTo>
                  <a:close/>
                </a:path>
                <a:path w="118110" h="532764">
                  <a:moveTo>
                    <a:pt x="46798" y="460397"/>
                  </a:moveTo>
                  <a:lnTo>
                    <a:pt x="47751" y="507365"/>
                  </a:lnTo>
                  <a:lnTo>
                    <a:pt x="73151" y="506857"/>
                  </a:lnTo>
                  <a:lnTo>
                    <a:pt x="73030" y="500888"/>
                  </a:lnTo>
                  <a:lnTo>
                    <a:pt x="49402" y="500888"/>
                  </a:lnTo>
                  <a:lnTo>
                    <a:pt x="59945" y="481898"/>
                  </a:lnTo>
                  <a:lnTo>
                    <a:pt x="46798" y="460397"/>
                  </a:lnTo>
                  <a:close/>
                </a:path>
                <a:path w="118110" h="532764">
                  <a:moveTo>
                    <a:pt x="103377" y="415417"/>
                  </a:moveTo>
                  <a:lnTo>
                    <a:pt x="95630" y="417703"/>
                  </a:lnTo>
                  <a:lnTo>
                    <a:pt x="92201" y="423799"/>
                  </a:lnTo>
                  <a:lnTo>
                    <a:pt x="72197" y="459830"/>
                  </a:lnTo>
                  <a:lnTo>
                    <a:pt x="73151" y="506857"/>
                  </a:lnTo>
                  <a:lnTo>
                    <a:pt x="47751" y="507365"/>
                  </a:lnTo>
                  <a:lnTo>
                    <a:pt x="74803" y="507365"/>
                  </a:lnTo>
                  <a:lnTo>
                    <a:pt x="114426" y="436118"/>
                  </a:lnTo>
                  <a:lnTo>
                    <a:pt x="117855" y="430022"/>
                  </a:lnTo>
                  <a:lnTo>
                    <a:pt x="115696" y="422275"/>
                  </a:lnTo>
                  <a:lnTo>
                    <a:pt x="109474" y="418846"/>
                  </a:lnTo>
                  <a:lnTo>
                    <a:pt x="103377" y="415417"/>
                  </a:lnTo>
                  <a:close/>
                </a:path>
                <a:path w="118110" h="532764">
                  <a:moveTo>
                    <a:pt x="59945" y="481898"/>
                  </a:moveTo>
                  <a:lnTo>
                    <a:pt x="49402" y="500888"/>
                  </a:lnTo>
                  <a:lnTo>
                    <a:pt x="71246" y="500380"/>
                  </a:lnTo>
                  <a:lnTo>
                    <a:pt x="59945" y="481898"/>
                  </a:lnTo>
                  <a:close/>
                </a:path>
                <a:path w="118110" h="532764">
                  <a:moveTo>
                    <a:pt x="72197" y="459830"/>
                  </a:moveTo>
                  <a:lnTo>
                    <a:pt x="59945" y="481898"/>
                  </a:lnTo>
                  <a:lnTo>
                    <a:pt x="71246" y="500380"/>
                  </a:lnTo>
                  <a:lnTo>
                    <a:pt x="49402" y="500888"/>
                  </a:lnTo>
                  <a:lnTo>
                    <a:pt x="73030" y="500888"/>
                  </a:lnTo>
                  <a:lnTo>
                    <a:pt x="72197" y="459830"/>
                  </a:lnTo>
                  <a:close/>
                </a:path>
                <a:path w="118110" h="532764">
                  <a:moveTo>
                    <a:pt x="62864" y="0"/>
                  </a:moveTo>
                  <a:lnTo>
                    <a:pt x="37464" y="635"/>
                  </a:lnTo>
                  <a:lnTo>
                    <a:pt x="46798" y="460397"/>
                  </a:lnTo>
                  <a:lnTo>
                    <a:pt x="59945" y="481898"/>
                  </a:lnTo>
                  <a:lnTo>
                    <a:pt x="72197" y="459830"/>
                  </a:lnTo>
                  <a:lnTo>
                    <a:pt x="62864" y="0"/>
                  </a:lnTo>
                  <a:close/>
                </a:path>
              </a:pathLst>
            </a:custGeom>
            <a:solidFill>
              <a:srgbClr val="000000">
                <a:alpha val="3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3490595" y="3206495"/>
              <a:ext cx="118110" cy="532130"/>
            </a:xfrm>
            <a:custGeom>
              <a:avLst/>
              <a:gdLst/>
              <a:ahLst/>
              <a:cxnLst/>
              <a:rect l="l" t="t" r="r" b="b"/>
              <a:pathLst>
                <a:path w="118110" h="532129">
                  <a:moveTo>
                    <a:pt x="13842" y="417194"/>
                  </a:moveTo>
                  <a:lnTo>
                    <a:pt x="1904" y="424561"/>
                  </a:lnTo>
                  <a:lnTo>
                    <a:pt x="0" y="432307"/>
                  </a:lnTo>
                  <a:lnTo>
                    <a:pt x="3555" y="438276"/>
                  </a:lnTo>
                  <a:lnTo>
                    <a:pt x="60959" y="532129"/>
                  </a:lnTo>
                  <a:lnTo>
                    <a:pt x="74821" y="507238"/>
                  </a:lnTo>
                  <a:lnTo>
                    <a:pt x="47751" y="507238"/>
                  </a:lnTo>
                  <a:lnTo>
                    <a:pt x="46799" y="460332"/>
                  </a:lnTo>
                  <a:lnTo>
                    <a:pt x="25272" y="425068"/>
                  </a:lnTo>
                  <a:lnTo>
                    <a:pt x="21589" y="419100"/>
                  </a:lnTo>
                  <a:lnTo>
                    <a:pt x="13842" y="417194"/>
                  </a:lnTo>
                  <a:close/>
                </a:path>
                <a:path w="118110" h="532129">
                  <a:moveTo>
                    <a:pt x="46799" y="460332"/>
                  </a:moveTo>
                  <a:lnTo>
                    <a:pt x="47751" y="507238"/>
                  </a:lnTo>
                  <a:lnTo>
                    <a:pt x="73151" y="506729"/>
                  </a:lnTo>
                  <a:lnTo>
                    <a:pt x="73030" y="500761"/>
                  </a:lnTo>
                  <a:lnTo>
                    <a:pt x="49402" y="500761"/>
                  </a:lnTo>
                  <a:lnTo>
                    <a:pt x="59917" y="481821"/>
                  </a:lnTo>
                  <a:lnTo>
                    <a:pt x="46799" y="460332"/>
                  </a:lnTo>
                  <a:close/>
                </a:path>
                <a:path w="118110" h="532129">
                  <a:moveTo>
                    <a:pt x="103377" y="415416"/>
                  </a:moveTo>
                  <a:lnTo>
                    <a:pt x="95630" y="417575"/>
                  </a:lnTo>
                  <a:lnTo>
                    <a:pt x="92201" y="423671"/>
                  </a:lnTo>
                  <a:lnTo>
                    <a:pt x="72197" y="459704"/>
                  </a:lnTo>
                  <a:lnTo>
                    <a:pt x="73151" y="506729"/>
                  </a:lnTo>
                  <a:lnTo>
                    <a:pt x="47751" y="507238"/>
                  </a:lnTo>
                  <a:lnTo>
                    <a:pt x="74821" y="507238"/>
                  </a:lnTo>
                  <a:lnTo>
                    <a:pt x="114426" y="436117"/>
                  </a:lnTo>
                  <a:lnTo>
                    <a:pt x="117855" y="429894"/>
                  </a:lnTo>
                  <a:lnTo>
                    <a:pt x="115696" y="422275"/>
                  </a:lnTo>
                  <a:lnTo>
                    <a:pt x="109474" y="418845"/>
                  </a:lnTo>
                  <a:lnTo>
                    <a:pt x="103377" y="415416"/>
                  </a:lnTo>
                  <a:close/>
                </a:path>
                <a:path w="118110" h="532129">
                  <a:moveTo>
                    <a:pt x="59917" y="481821"/>
                  </a:moveTo>
                  <a:lnTo>
                    <a:pt x="49402" y="500761"/>
                  </a:lnTo>
                  <a:lnTo>
                    <a:pt x="71246" y="500379"/>
                  </a:lnTo>
                  <a:lnTo>
                    <a:pt x="59917" y="481821"/>
                  </a:lnTo>
                  <a:close/>
                </a:path>
                <a:path w="118110" h="532129">
                  <a:moveTo>
                    <a:pt x="72197" y="459704"/>
                  </a:moveTo>
                  <a:lnTo>
                    <a:pt x="59917" y="481821"/>
                  </a:lnTo>
                  <a:lnTo>
                    <a:pt x="71246" y="500379"/>
                  </a:lnTo>
                  <a:lnTo>
                    <a:pt x="49402" y="500761"/>
                  </a:lnTo>
                  <a:lnTo>
                    <a:pt x="73030" y="500761"/>
                  </a:lnTo>
                  <a:lnTo>
                    <a:pt x="72197" y="459704"/>
                  </a:lnTo>
                  <a:close/>
                </a:path>
                <a:path w="118110" h="532129">
                  <a:moveTo>
                    <a:pt x="62864" y="0"/>
                  </a:moveTo>
                  <a:lnTo>
                    <a:pt x="37464" y="507"/>
                  </a:lnTo>
                  <a:lnTo>
                    <a:pt x="46799" y="460332"/>
                  </a:lnTo>
                  <a:lnTo>
                    <a:pt x="59917" y="481821"/>
                  </a:lnTo>
                  <a:lnTo>
                    <a:pt x="72197" y="459704"/>
                  </a:lnTo>
                  <a:lnTo>
                    <a:pt x="628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3560445" y="4363973"/>
              <a:ext cx="118110" cy="542290"/>
            </a:xfrm>
            <a:custGeom>
              <a:avLst/>
              <a:gdLst/>
              <a:ahLst/>
              <a:cxnLst/>
              <a:rect l="l" t="t" r="r" b="b"/>
              <a:pathLst>
                <a:path w="118110" h="542289">
                  <a:moveTo>
                    <a:pt x="13207" y="429005"/>
                  </a:moveTo>
                  <a:lnTo>
                    <a:pt x="1524" y="436879"/>
                  </a:lnTo>
                  <a:lnTo>
                    <a:pt x="0" y="444753"/>
                  </a:lnTo>
                  <a:lnTo>
                    <a:pt x="3937" y="450596"/>
                  </a:lnTo>
                  <a:lnTo>
                    <a:pt x="64769" y="542163"/>
                  </a:lnTo>
                  <a:lnTo>
                    <a:pt x="77151" y="517778"/>
                  </a:lnTo>
                  <a:lnTo>
                    <a:pt x="50545" y="517778"/>
                  </a:lnTo>
                  <a:lnTo>
                    <a:pt x="47789" y="470684"/>
                  </a:lnTo>
                  <a:lnTo>
                    <a:pt x="25018" y="436499"/>
                  </a:lnTo>
                  <a:lnTo>
                    <a:pt x="21081" y="430656"/>
                  </a:lnTo>
                  <a:lnTo>
                    <a:pt x="13207" y="429005"/>
                  </a:lnTo>
                  <a:close/>
                </a:path>
                <a:path w="118110" h="542289">
                  <a:moveTo>
                    <a:pt x="47789" y="470684"/>
                  </a:moveTo>
                  <a:lnTo>
                    <a:pt x="50545" y="517778"/>
                  </a:lnTo>
                  <a:lnTo>
                    <a:pt x="75945" y="516254"/>
                  </a:lnTo>
                  <a:lnTo>
                    <a:pt x="75656" y="511301"/>
                  </a:lnTo>
                  <a:lnTo>
                    <a:pt x="51942" y="511301"/>
                  </a:lnTo>
                  <a:lnTo>
                    <a:pt x="61834" y="491770"/>
                  </a:lnTo>
                  <a:lnTo>
                    <a:pt x="47789" y="470684"/>
                  </a:lnTo>
                  <a:close/>
                </a:path>
                <a:path w="118110" h="542289">
                  <a:moveTo>
                    <a:pt x="102742" y="423799"/>
                  </a:moveTo>
                  <a:lnTo>
                    <a:pt x="94995" y="426338"/>
                  </a:lnTo>
                  <a:lnTo>
                    <a:pt x="91820" y="432562"/>
                  </a:lnTo>
                  <a:lnTo>
                    <a:pt x="73198" y="469332"/>
                  </a:lnTo>
                  <a:lnTo>
                    <a:pt x="75945" y="516254"/>
                  </a:lnTo>
                  <a:lnTo>
                    <a:pt x="50545" y="517778"/>
                  </a:lnTo>
                  <a:lnTo>
                    <a:pt x="77151" y="517778"/>
                  </a:lnTo>
                  <a:lnTo>
                    <a:pt x="114553" y="444118"/>
                  </a:lnTo>
                  <a:lnTo>
                    <a:pt x="117728" y="437768"/>
                  </a:lnTo>
                  <a:lnTo>
                    <a:pt x="115188" y="430149"/>
                  </a:lnTo>
                  <a:lnTo>
                    <a:pt x="102742" y="423799"/>
                  </a:lnTo>
                  <a:close/>
                </a:path>
                <a:path w="118110" h="542289">
                  <a:moveTo>
                    <a:pt x="61834" y="491770"/>
                  </a:moveTo>
                  <a:lnTo>
                    <a:pt x="51942" y="511301"/>
                  </a:lnTo>
                  <a:lnTo>
                    <a:pt x="73913" y="509904"/>
                  </a:lnTo>
                  <a:lnTo>
                    <a:pt x="61834" y="491770"/>
                  </a:lnTo>
                  <a:close/>
                </a:path>
                <a:path w="118110" h="542289">
                  <a:moveTo>
                    <a:pt x="73198" y="469332"/>
                  </a:moveTo>
                  <a:lnTo>
                    <a:pt x="61834" y="491770"/>
                  </a:lnTo>
                  <a:lnTo>
                    <a:pt x="73913" y="509904"/>
                  </a:lnTo>
                  <a:lnTo>
                    <a:pt x="51942" y="511301"/>
                  </a:lnTo>
                  <a:lnTo>
                    <a:pt x="75656" y="511301"/>
                  </a:lnTo>
                  <a:lnTo>
                    <a:pt x="73198" y="469332"/>
                  </a:lnTo>
                  <a:close/>
                </a:path>
                <a:path w="118110" h="542289">
                  <a:moveTo>
                    <a:pt x="45719" y="0"/>
                  </a:moveTo>
                  <a:lnTo>
                    <a:pt x="20319" y="1397"/>
                  </a:lnTo>
                  <a:lnTo>
                    <a:pt x="47789" y="470684"/>
                  </a:lnTo>
                  <a:lnTo>
                    <a:pt x="61834" y="491770"/>
                  </a:lnTo>
                  <a:lnTo>
                    <a:pt x="73198" y="469332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000000">
                <a:alpha val="3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3560445" y="4343907"/>
              <a:ext cx="118110" cy="542290"/>
            </a:xfrm>
            <a:custGeom>
              <a:avLst/>
              <a:gdLst/>
              <a:ahLst/>
              <a:cxnLst/>
              <a:rect l="l" t="t" r="r" b="b"/>
              <a:pathLst>
                <a:path w="118110" h="542289">
                  <a:moveTo>
                    <a:pt x="13207" y="429132"/>
                  </a:moveTo>
                  <a:lnTo>
                    <a:pt x="7365" y="433069"/>
                  </a:lnTo>
                  <a:lnTo>
                    <a:pt x="1524" y="436879"/>
                  </a:lnTo>
                  <a:lnTo>
                    <a:pt x="0" y="444753"/>
                  </a:lnTo>
                  <a:lnTo>
                    <a:pt x="3937" y="450595"/>
                  </a:lnTo>
                  <a:lnTo>
                    <a:pt x="64769" y="542163"/>
                  </a:lnTo>
                  <a:lnTo>
                    <a:pt x="77151" y="517778"/>
                  </a:lnTo>
                  <a:lnTo>
                    <a:pt x="50545" y="517778"/>
                  </a:lnTo>
                  <a:lnTo>
                    <a:pt x="47792" y="470747"/>
                  </a:lnTo>
                  <a:lnTo>
                    <a:pt x="25018" y="436499"/>
                  </a:lnTo>
                  <a:lnTo>
                    <a:pt x="21081" y="430783"/>
                  </a:lnTo>
                  <a:lnTo>
                    <a:pt x="13207" y="429132"/>
                  </a:lnTo>
                  <a:close/>
                </a:path>
                <a:path w="118110" h="542289">
                  <a:moveTo>
                    <a:pt x="47792" y="470747"/>
                  </a:moveTo>
                  <a:lnTo>
                    <a:pt x="50545" y="517778"/>
                  </a:lnTo>
                  <a:lnTo>
                    <a:pt x="75945" y="516254"/>
                  </a:lnTo>
                  <a:lnTo>
                    <a:pt x="75656" y="511301"/>
                  </a:lnTo>
                  <a:lnTo>
                    <a:pt x="51942" y="511301"/>
                  </a:lnTo>
                  <a:lnTo>
                    <a:pt x="61816" y="491838"/>
                  </a:lnTo>
                  <a:lnTo>
                    <a:pt x="47792" y="470747"/>
                  </a:lnTo>
                  <a:close/>
                </a:path>
                <a:path w="118110" h="542289">
                  <a:moveTo>
                    <a:pt x="102742" y="423925"/>
                  </a:moveTo>
                  <a:lnTo>
                    <a:pt x="94995" y="426338"/>
                  </a:lnTo>
                  <a:lnTo>
                    <a:pt x="91820" y="432688"/>
                  </a:lnTo>
                  <a:lnTo>
                    <a:pt x="73202" y="469392"/>
                  </a:lnTo>
                  <a:lnTo>
                    <a:pt x="75945" y="516254"/>
                  </a:lnTo>
                  <a:lnTo>
                    <a:pt x="50545" y="517778"/>
                  </a:lnTo>
                  <a:lnTo>
                    <a:pt x="77151" y="517778"/>
                  </a:lnTo>
                  <a:lnTo>
                    <a:pt x="117728" y="437895"/>
                  </a:lnTo>
                  <a:lnTo>
                    <a:pt x="115188" y="430275"/>
                  </a:lnTo>
                  <a:lnTo>
                    <a:pt x="102742" y="423925"/>
                  </a:lnTo>
                  <a:close/>
                </a:path>
                <a:path w="118110" h="542289">
                  <a:moveTo>
                    <a:pt x="61816" y="491838"/>
                  </a:moveTo>
                  <a:lnTo>
                    <a:pt x="51942" y="511301"/>
                  </a:lnTo>
                  <a:lnTo>
                    <a:pt x="73913" y="510031"/>
                  </a:lnTo>
                  <a:lnTo>
                    <a:pt x="61816" y="491838"/>
                  </a:lnTo>
                  <a:close/>
                </a:path>
                <a:path w="118110" h="542289">
                  <a:moveTo>
                    <a:pt x="73202" y="469392"/>
                  </a:moveTo>
                  <a:lnTo>
                    <a:pt x="61816" y="491838"/>
                  </a:lnTo>
                  <a:lnTo>
                    <a:pt x="73913" y="510031"/>
                  </a:lnTo>
                  <a:lnTo>
                    <a:pt x="51942" y="511301"/>
                  </a:lnTo>
                  <a:lnTo>
                    <a:pt x="75656" y="511301"/>
                  </a:lnTo>
                  <a:lnTo>
                    <a:pt x="73202" y="469392"/>
                  </a:lnTo>
                  <a:close/>
                </a:path>
                <a:path w="118110" h="542289">
                  <a:moveTo>
                    <a:pt x="45719" y="0"/>
                  </a:moveTo>
                  <a:lnTo>
                    <a:pt x="20319" y="1524"/>
                  </a:lnTo>
                  <a:lnTo>
                    <a:pt x="47792" y="470747"/>
                  </a:lnTo>
                  <a:lnTo>
                    <a:pt x="61816" y="491838"/>
                  </a:lnTo>
                  <a:lnTo>
                    <a:pt x="73202" y="469392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6144260" y="3973829"/>
              <a:ext cx="1159510" cy="1917700"/>
            </a:xfrm>
            <a:custGeom>
              <a:avLst/>
              <a:gdLst/>
              <a:ahLst/>
              <a:cxnLst/>
              <a:rect l="l" t="t" r="r" b="b"/>
              <a:pathLst>
                <a:path w="1159509" h="1917700">
                  <a:moveTo>
                    <a:pt x="579755" y="0"/>
                  </a:moveTo>
                  <a:lnTo>
                    <a:pt x="0" y="958850"/>
                  </a:lnTo>
                  <a:lnTo>
                    <a:pt x="579755" y="1917700"/>
                  </a:lnTo>
                  <a:lnTo>
                    <a:pt x="1159510" y="958850"/>
                  </a:lnTo>
                  <a:lnTo>
                    <a:pt x="57975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6144260" y="3973829"/>
              <a:ext cx="1159510" cy="1917700"/>
            </a:xfrm>
            <a:custGeom>
              <a:avLst/>
              <a:gdLst/>
              <a:ahLst/>
              <a:cxnLst/>
              <a:rect l="l" t="t" r="r" b="b"/>
              <a:pathLst>
                <a:path w="1159509" h="1917700">
                  <a:moveTo>
                    <a:pt x="579755" y="0"/>
                  </a:moveTo>
                  <a:lnTo>
                    <a:pt x="0" y="958850"/>
                  </a:lnTo>
                  <a:lnTo>
                    <a:pt x="579755" y="1917700"/>
                  </a:lnTo>
                  <a:lnTo>
                    <a:pt x="1159510" y="958850"/>
                  </a:lnTo>
                  <a:lnTo>
                    <a:pt x="579755" y="0"/>
                  </a:lnTo>
                  <a:close/>
                </a:path>
              </a:pathLst>
            </a:custGeom>
            <a:ln w="25400">
              <a:solidFill>
                <a:srgbClr val="233E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6534150" y="4434052"/>
            <a:ext cx="382905" cy="8102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-3175">
              <a:lnSpc>
                <a:spcPct val="117000"/>
              </a:lnSpc>
              <a:spcBef>
                <a:spcPts val="100"/>
              </a:spcBef>
            </a:pPr>
            <a:r>
              <a:rPr dirty="0" sz="1100" spc="-25">
                <a:latin typeface="Calibri"/>
                <a:cs typeface="Calibri"/>
              </a:rPr>
              <a:t>no </a:t>
            </a:r>
            <a:r>
              <a:rPr dirty="0" sz="1100" spc="-10">
                <a:latin typeface="Calibri"/>
                <a:cs typeface="Calibri"/>
              </a:rPr>
              <a:t>object </a:t>
            </a:r>
            <a:r>
              <a:rPr dirty="0" sz="1100" spc="-20">
                <a:latin typeface="Calibri"/>
                <a:cs typeface="Calibri"/>
              </a:rPr>
              <a:t>move </a:t>
            </a:r>
            <a:r>
              <a:rPr dirty="0" sz="1100" spc="-10">
                <a:latin typeface="Calibri"/>
                <a:cs typeface="Calibri"/>
              </a:rPr>
              <a:t>group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3664203" y="5970523"/>
            <a:ext cx="3108960" cy="1557655"/>
            <a:chOff x="3664203" y="5970523"/>
            <a:chExt cx="3108960" cy="1557655"/>
          </a:xfrm>
        </p:grpSpPr>
        <p:sp>
          <p:nvSpPr>
            <p:cNvPr id="29" name="object 29" descr=""/>
            <p:cNvSpPr/>
            <p:nvPr/>
          </p:nvSpPr>
          <p:spPr>
            <a:xfrm>
              <a:off x="3664203" y="6807326"/>
              <a:ext cx="118110" cy="654050"/>
            </a:xfrm>
            <a:custGeom>
              <a:avLst/>
              <a:gdLst/>
              <a:ahLst/>
              <a:cxnLst/>
              <a:rect l="l" t="t" r="r" b="b"/>
              <a:pathLst>
                <a:path w="118110" h="654050">
                  <a:moveTo>
                    <a:pt x="13843" y="538988"/>
                  </a:moveTo>
                  <a:lnTo>
                    <a:pt x="7874" y="542544"/>
                  </a:lnTo>
                  <a:lnTo>
                    <a:pt x="1905" y="546227"/>
                  </a:lnTo>
                  <a:lnTo>
                    <a:pt x="0" y="553974"/>
                  </a:lnTo>
                  <a:lnTo>
                    <a:pt x="60706" y="654050"/>
                  </a:lnTo>
                  <a:lnTo>
                    <a:pt x="74704" y="629031"/>
                  </a:lnTo>
                  <a:lnTo>
                    <a:pt x="47625" y="629031"/>
                  </a:lnTo>
                  <a:lnTo>
                    <a:pt x="46801" y="582174"/>
                  </a:lnTo>
                  <a:lnTo>
                    <a:pt x="25400" y="546862"/>
                  </a:lnTo>
                  <a:lnTo>
                    <a:pt x="21717" y="540893"/>
                  </a:lnTo>
                  <a:lnTo>
                    <a:pt x="13843" y="538988"/>
                  </a:lnTo>
                  <a:close/>
                </a:path>
                <a:path w="118110" h="654050">
                  <a:moveTo>
                    <a:pt x="46801" y="582174"/>
                  </a:moveTo>
                  <a:lnTo>
                    <a:pt x="47625" y="629031"/>
                  </a:lnTo>
                  <a:lnTo>
                    <a:pt x="72898" y="628650"/>
                  </a:lnTo>
                  <a:lnTo>
                    <a:pt x="72794" y="622681"/>
                  </a:lnTo>
                  <a:lnTo>
                    <a:pt x="49149" y="622681"/>
                  </a:lnTo>
                  <a:lnTo>
                    <a:pt x="59821" y="603658"/>
                  </a:lnTo>
                  <a:lnTo>
                    <a:pt x="46801" y="582174"/>
                  </a:lnTo>
                  <a:close/>
                </a:path>
                <a:path w="118110" h="654050">
                  <a:moveTo>
                    <a:pt x="103505" y="537337"/>
                  </a:moveTo>
                  <a:lnTo>
                    <a:pt x="95758" y="539496"/>
                  </a:lnTo>
                  <a:lnTo>
                    <a:pt x="92329" y="545719"/>
                  </a:lnTo>
                  <a:lnTo>
                    <a:pt x="72084" y="581802"/>
                  </a:lnTo>
                  <a:lnTo>
                    <a:pt x="72898" y="628650"/>
                  </a:lnTo>
                  <a:lnTo>
                    <a:pt x="47625" y="629031"/>
                  </a:lnTo>
                  <a:lnTo>
                    <a:pt x="74704" y="629031"/>
                  </a:lnTo>
                  <a:lnTo>
                    <a:pt x="117856" y="551942"/>
                  </a:lnTo>
                  <a:lnTo>
                    <a:pt x="115697" y="544195"/>
                  </a:lnTo>
                  <a:lnTo>
                    <a:pt x="103505" y="537337"/>
                  </a:lnTo>
                  <a:close/>
                </a:path>
                <a:path w="118110" h="654050">
                  <a:moveTo>
                    <a:pt x="59821" y="603658"/>
                  </a:moveTo>
                  <a:lnTo>
                    <a:pt x="49149" y="622681"/>
                  </a:lnTo>
                  <a:lnTo>
                    <a:pt x="71120" y="622300"/>
                  </a:lnTo>
                  <a:lnTo>
                    <a:pt x="59821" y="603658"/>
                  </a:lnTo>
                  <a:close/>
                </a:path>
                <a:path w="118110" h="654050">
                  <a:moveTo>
                    <a:pt x="72084" y="581802"/>
                  </a:moveTo>
                  <a:lnTo>
                    <a:pt x="59821" y="603658"/>
                  </a:lnTo>
                  <a:lnTo>
                    <a:pt x="71120" y="622300"/>
                  </a:lnTo>
                  <a:lnTo>
                    <a:pt x="49149" y="622681"/>
                  </a:lnTo>
                  <a:lnTo>
                    <a:pt x="72794" y="622681"/>
                  </a:lnTo>
                  <a:lnTo>
                    <a:pt x="72084" y="581802"/>
                  </a:lnTo>
                  <a:close/>
                </a:path>
                <a:path w="118110" h="654050">
                  <a:moveTo>
                    <a:pt x="61975" y="0"/>
                  </a:moveTo>
                  <a:lnTo>
                    <a:pt x="36575" y="381"/>
                  </a:lnTo>
                  <a:lnTo>
                    <a:pt x="46801" y="582174"/>
                  </a:lnTo>
                  <a:lnTo>
                    <a:pt x="59821" y="603658"/>
                  </a:lnTo>
                  <a:lnTo>
                    <a:pt x="72084" y="581802"/>
                  </a:lnTo>
                  <a:lnTo>
                    <a:pt x="61975" y="0"/>
                  </a:lnTo>
                  <a:close/>
                </a:path>
              </a:pathLst>
            </a:custGeom>
            <a:solidFill>
              <a:srgbClr val="000000">
                <a:alpha val="3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3664203" y="6787260"/>
              <a:ext cx="118110" cy="654050"/>
            </a:xfrm>
            <a:custGeom>
              <a:avLst/>
              <a:gdLst/>
              <a:ahLst/>
              <a:cxnLst/>
              <a:rect l="l" t="t" r="r" b="b"/>
              <a:pathLst>
                <a:path w="118110" h="654050">
                  <a:moveTo>
                    <a:pt x="13843" y="538987"/>
                  </a:moveTo>
                  <a:lnTo>
                    <a:pt x="7874" y="542670"/>
                  </a:lnTo>
                  <a:lnTo>
                    <a:pt x="1905" y="546226"/>
                  </a:lnTo>
                  <a:lnTo>
                    <a:pt x="0" y="554100"/>
                  </a:lnTo>
                  <a:lnTo>
                    <a:pt x="3683" y="560069"/>
                  </a:lnTo>
                  <a:lnTo>
                    <a:pt x="60706" y="654049"/>
                  </a:lnTo>
                  <a:lnTo>
                    <a:pt x="74652" y="629157"/>
                  </a:lnTo>
                  <a:lnTo>
                    <a:pt x="47625" y="629157"/>
                  </a:lnTo>
                  <a:lnTo>
                    <a:pt x="46799" y="582170"/>
                  </a:lnTo>
                  <a:lnTo>
                    <a:pt x="25400" y="546861"/>
                  </a:lnTo>
                  <a:lnTo>
                    <a:pt x="21717" y="540892"/>
                  </a:lnTo>
                  <a:lnTo>
                    <a:pt x="13843" y="538987"/>
                  </a:lnTo>
                  <a:close/>
                </a:path>
                <a:path w="118110" h="654050">
                  <a:moveTo>
                    <a:pt x="46799" y="582170"/>
                  </a:moveTo>
                  <a:lnTo>
                    <a:pt x="47625" y="629157"/>
                  </a:lnTo>
                  <a:lnTo>
                    <a:pt x="72898" y="628649"/>
                  </a:lnTo>
                  <a:lnTo>
                    <a:pt x="72794" y="622680"/>
                  </a:lnTo>
                  <a:lnTo>
                    <a:pt x="49149" y="622680"/>
                  </a:lnTo>
                  <a:lnTo>
                    <a:pt x="59822" y="603659"/>
                  </a:lnTo>
                  <a:lnTo>
                    <a:pt x="46799" y="582170"/>
                  </a:lnTo>
                  <a:close/>
                </a:path>
                <a:path w="118110" h="654050">
                  <a:moveTo>
                    <a:pt x="103505" y="537463"/>
                  </a:moveTo>
                  <a:lnTo>
                    <a:pt x="95758" y="539622"/>
                  </a:lnTo>
                  <a:lnTo>
                    <a:pt x="72084" y="581810"/>
                  </a:lnTo>
                  <a:lnTo>
                    <a:pt x="72898" y="628649"/>
                  </a:lnTo>
                  <a:lnTo>
                    <a:pt x="47625" y="629157"/>
                  </a:lnTo>
                  <a:lnTo>
                    <a:pt x="74652" y="629157"/>
                  </a:lnTo>
                  <a:lnTo>
                    <a:pt x="117856" y="552068"/>
                  </a:lnTo>
                  <a:lnTo>
                    <a:pt x="115697" y="544321"/>
                  </a:lnTo>
                  <a:lnTo>
                    <a:pt x="103505" y="537463"/>
                  </a:lnTo>
                  <a:close/>
                </a:path>
                <a:path w="118110" h="654050">
                  <a:moveTo>
                    <a:pt x="59822" y="603659"/>
                  </a:moveTo>
                  <a:lnTo>
                    <a:pt x="49149" y="622680"/>
                  </a:lnTo>
                  <a:lnTo>
                    <a:pt x="71120" y="622299"/>
                  </a:lnTo>
                  <a:lnTo>
                    <a:pt x="59822" y="603659"/>
                  </a:lnTo>
                  <a:close/>
                </a:path>
                <a:path w="118110" h="654050">
                  <a:moveTo>
                    <a:pt x="72084" y="581810"/>
                  </a:moveTo>
                  <a:lnTo>
                    <a:pt x="59822" y="603659"/>
                  </a:lnTo>
                  <a:lnTo>
                    <a:pt x="71120" y="622299"/>
                  </a:lnTo>
                  <a:lnTo>
                    <a:pt x="49149" y="622680"/>
                  </a:lnTo>
                  <a:lnTo>
                    <a:pt x="72794" y="622680"/>
                  </a:lnTo>
                  <a:lnTo>
                    <a:pt x="72084" y="581810"/>
                  </a:lnTo>
                  <a:close/>
                </a:path>
                <a:path w="118110" h="654050">
                  <a:moveTo>
                    <a:pt x="61975" y="0"/>
                  </a:moveTo>
                  <a:lnTo>
                    <a:pt x="36575" y="507"/>
                  </a:lnTo>
                  <a:lnTo>
                    <a:pt x="46799" y="582170"/>
                  </a:lnTo>
                  <a:lnTo>
                    <a:pt x="59822" y="603659"/>
                  </a:lnTo>
                  <a:lnTo>
                    <a:pt x="72084" y="581810"/>
                  </a:lnTo>
                  <a:lnTo>
                    <a:pt x="619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3790314" y="7410195"/>
              <a:ext cx="2922905" cy="118110"/>
            </a:xfrm>
            <a:custGeom>
              <a:avLst/>
              <a:gdLst/>
              <a:ahLst/>
              <a:cxnLst/>
              <a:rect l="l" t="t" r="r" b="b"/>
              <a:pathLst>
                <a:path w="2922904" h="118109">
                  <a:moveTo>
                    <a:pt x="2872322" y="58991"/>
                  </a:moveTo>
                  <a:lnTo>
                    <a:pt x="2808859" y="96011"/>
                  </a:lnTo>
                  <a:lnTo>
                    <a:pt x="2806827" y="103758"/>
                  </a:lnTo>
                  <a:lnTo>
                    <a:pt x="2810383" y="109854"/>
                  </a:lnTo>
                  <a:lnTo>
                    <a:pt x="2813812" y="115950"/>
                  </a:lnTo>
                  <a:lnTo>
                    <a:pt x="2821686" y="117982"/>
                  </a:lnTo>
                  <a:lnTo>
                    <a:pt x="2827655" y="114426"/>
                  </a:lnTo>
                  <a:lnTo>
                    <a:pt x="2900912" y="71627"/>
                  </a:lnTo>
                  <a:lnTo>
                    <a:pt x="2897505" y="71627"/>
                  </a:lnTo>
                  <a:lnTo>
                    <a:pt x="2897505" y="69976"/>
                  </a:lnTo>
                  <a:lnTo>
                    <a:pt x="2891155" y="69976"/>
                  </a:lnTo>
                  <a:lnTo>
                    <a:pt x="2872322" y="58991"/>
                  </a:lnTo>
                  <a:close/>
                </a:path>
                <a:path w="2922904" h="118109">
                  <a:moveTo>
                    <a:pt x="2850442" y="46227"/>
                  </a:moveTo>
                  <a:lnTo>
                    <a:pt x="0" y="46227"/>
                  </a:lnTo>
                  <a:lnTo>
                    <a:pt x="0" y="71627"/>
                  </a:lnTo>
                  <a:lnTo>
                    <a:pt x="2850660" y="71627"/>
                  </a:lnTo>
                  <a:lnTo>
                    <a:pt x="2872322" y="58991"/>
                  </a:lnTo>
                  <a:lnTo>
                    <a:pt x="2850442" y="46227"/>
                  </a:lnTo>
                  <a:close/>
                </a:path>
                <a:path w="2922904" h="118109">
                  <a:moveTo>
                    <a:pt x="2900862" y="46227"/>
                  </a:moveTo>
                  <a:lnTo>
                    <a:pt x="2897505" y="46227"/>
                  </a:lnTo>
                  <a:lnTo>
                    <a:pt x="2897505" y="71627"/>
                  </a:lnTo>
                  <a:lnTo>
                    <a:pt x="2900912" y="71627"/>
                  </a:lnTo>
                  <a:lnTo>
                    <a:pt x="2922651" y="58927"/>
                  </a:lnTo>
                  <a:lnTo>
                    <a:pt x="2900862" y="46227"/>
                  </a:lnTo>
                  <a:close/>
                </a:path>
                <a:path w="2922904" h="118109">
                  <a:moveTo>
                    <a:pt x="2891155" y="48005"/>
                  </a:moveTo>
                  <a:lnTo>
                    <a:pt x="2872322" y="58991"/>
                  </a:lnTo>
                  <a:lnTo>
                    <a:pt x="2891155" y="69976"/>
                  </a:lnTo>
                  <a:lnTo>
                    <a:pt x="2891155" y="48005"/>
                  </a:lnTo>
                  <a:close/>
                </a:path>
                <a:path w="2922904" h="118109">
                  <a:moveTo>
                    <a:pt x="2897505" y="48005"/>
                  </a:moveTo>
                  <a:lnTo>
                    <a:pt x="2891155" y="48005"/>
                  </a:lnTo>
                  <a:lnTo>
                    <a:pt x="2891155" y="69976"/>
                  </a:lnTo>
                  <a:lnTo>
                    <a:pt x="2897505" y="69976"/>
                  </a:lnTo>
                  <a:lnTo>
                    <a:pt x="2897505" y="48005"/>
                  </a:lnTo>
                  <a:close/>
                </a:path>
                <a:path w="2922904" h="118109">
                  <a:moveTo>
                    <a:pt x="2821686" y="0"/>
                  </a:moveTo>
                  <a:lnTo>
                    <a:pt x="2813812" y="2031"/>
                  </a:lnTo>
                  <a:lnTo>
                    <a:pt x="2810383" y="8127"/>
                  </a:lnTo>
                  <a:lnTo>
                    <a:pt x="2806827" y="14223"/>
                  </a:lnTo>
                  <a:lnTo>
                    <a:pt x="2808859" y="21970"/>
                  </a:lnTo>
                  <a:lnTo>
                    <a:pt x="2872322" y="58991"/>
                  </a:lnTo>
                  <a:lnTo>
                    <a:pt x="2891155" y="48005"/>
                  </a:lnTo>
                  <a:lnTo>
                    <a:pt x="2897505" y="48005"/>
                  </a:lnTo>
                  <a:lnTo>
                    <a:pt x="2897505" y="46227"/>
                  </a:lnTo>
                  <a:lnTo>
                    <a:pt x="2900862" y="46227"/>
                  </a:lnTo>
                  <a:lnTo>
                    <a:pt x="2827655" y="3555"/>
                  </a:lnTo>
                  <a:lnTo>
                    <a:pt x="2821686" y="0"/>
                  </a:lnTo>
                  <a:close/>
                </a:path>
              </a:pathLst>
            </a:custGeom>
            <a:solidFill>
              <a:srgbClr val="000000">
                <a:alpha val="3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3790314" y="7390256"/>
              <a:ext cx="2922905" cy="118110"/>
            </a:xfrm>
            <a:custGeom>
              <a:avLst/>
              <a:gdLst/>
              <a:ahLst/>
              <a:cxnLst/>
              <a:rect l="l" t="t" r="r" b="b"/>
              <a:pathLst>
                <a:path w="2922904" h="118109">
                  <a:moveTo>
                    <a:pt x="2872431" y="58928"/>
                  </a:moveTo>
                  <a:lnTo>
                    <a:pt x="2814955" y="92456"/>
                  </a:lnTo>
                  <a:lnTo>
                    <a:pt x="2808859" y="95885"/>
                  </a:lnTo>
                  <a:lnTo>
                    <a:pt x="2806827" y="103759"/>
                  </a:lnTo>
                  <a:lnTo>
                    <a:pt x="2810383" y="109728"/>
                  </a:lnTo>
                  <a:lnTo>
                    <a:pt x="2813812" y="115824"/>
                  </a:lnTo>
                  <a:lnTo>
                    <a:pt x="2821686" y="117856"/>
                  </a:lnTo>
                  <a:lnTo>
                    <a:pt x="2827655" y="114300"/>
                  </a:lnTo>
                  <a:lnTo>
                    <a:pt x="2900862" y="71628"/>
                  </a:lnTo>
                  <a:lnTo>
                    <a:pt x="2897505" y="71628"/>
                  </a:lnTo>
                  <a:lnTo>
                    <a:pt x="2897505" y="69850"/>
                  </a:lnTo>
                  <a:lnTo>
                    <a:pt x="2891155" y="69850"/>
                  </a:lnTo>
                  <a:lnTo>
                    <a:pt x="2872431" y="58928"/>
                  </a:lnTo>
                  <a:close/>
                </a:path>
                <a:path w="2922904" h="118109">
                  <a:moveTo>
                    <a:pt x="2850660" y="46228"/>
                  </a:moveTo>
                  <a:lnTo>
                    <a:pt x="0" y="46228"/>
                  </a:lnTo>
                  <a:lnTo>
                    <a:pt x="0" y="71628"/>
                  </a:lnTo>
                  <a:lnTo>
                    <a:pt x="2850660" y="71628"/>
                  </a:lnTo>
                  <a:lnTo>
                    <a:pt x="2872431" y="58928"/>
                  </a:lnTo>
                  <a:lnTo>
                    <a:pt x="2850660" y="46228"/>
                  </a:lnTo>
                  <a:close/>
                </a:path>
                <a:path w="2922904" h="118109">
                  <a:moveTo>
                    <a:pt x="2900862" y="46228"/>
                  </a:moveTo>
                  <a:lnTo>
                    <a:pt x="2897505" y="46228"/>
                  </a:lnTo>
                  <a:lnTo>
                    <a:pt x="2897505" y="71628"/>
                  </a:lnTo>
                  <a:lnTo>
                    <a:pt x="2900862" y="71628"/>
                  </a:lnTo>
                  <a:lnTo>
                    <a:pt x="2922651" y="58928"/>
                  </a:lnTo>
                  <a:lnTo>
                    <a:pt x="2900862" y="46228"/>
                  </a:lnTo>
                  <a:close/>
                </a:path>
                <a:path w="2922904" h="118109">
                  <a:moveTo>
                    <a:pt x="2891155" y="48006"/>
                  </a:moveTo>
                  <a:lnTo>
                    <a:pt x="2872431" y="58928"/>
                  </a:lnTo>
                  <a:lnTo>
                    <a:pt x="2891155" y="69850"/>
                  </a:lnTo>
                  <a:lnTo>
                    <a:pt x="2891155" y="48006"/>
                  </a:lnTo>
                  <a:close/>
                </a:path>
                <a:path w="2922904" h="118109">
                  <a:moveTo>
                    <a:pt x="2897505" y="48006"/>
                  </a:moveTo>
                  <a:lnTo>
                    <a:pt x="2891155" y="48006"/>
                  </a:lnTo>
                  <a:lnTo>
                    <a:pt x="2891155" y="69850"/>
                  </a:lnTo>
                  <a:lnTo>
                    <a:pt x="2897505" y="69850"/>
                  </a:lnTo>
                  <a:lnTo>
                    <a:pt x="2897505" y="48006"/>
                  </a:lnTo>
                  <a:close/>
                </a:path>
                <a:path w="2922904" h="118109">
                  <a:moveTo>
                    <a:pt x="2821686" y="0"/>
                  </a:moveTo>
                  <a:lnTo>
                    <a:pt x="2813812" y="2032"/>
                  </a:lnTo>
                  <a:lnTo>
                    <a:pt x="2810383" y="8128"/>
                  </a:lnTo>
                  <a:lnTo>
                    <a:pt x="2806827" y="14097"/>
                  </a:lnTo>
                  <a:lnTo>
                    <a:pt x="2808859" y="21971"/>
                  </a:lnTo>
                  <a:lnTo>
                    <a:pt x="2814955" y="25400"/>
                  </a:lnTo>
                  <a:lnTo>
                    <a:pt x="2872431" y="58928"/>
                  </a:lnTo>
                  <a:lnTo>
                    <a:pt x="2891155" y="48006"/>
                  </a:lnTo>
                  <a:lnTo>
                    <a:pt x="2897505" y="48006"/>
                  </a:lnTo>
                  <a:lnTo>
                    <a:pt x="2897505" y="46228"/>
                  </a:lnTo>
                  <a:lnTo>
                    <a:pt x="2900862" y="46228"/>
                  </a:lnTo>
                  <a:lnTo>
                    <a:pt x="2827655" y="3556"/>
                  </a:lnTo>
                  <a:lnTo>
                    <a:pt x="28216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6654926" y="5990462"/>
              <a:ext cx="118110" cy="1405255"/>
            </a:xfrm>
            <a:custGeom>
              <a:avLst/>
              <a:gdLst/>
              <a:ahLst/>
              <a:cxnLst/>
              <a:rect l="l" t="t" r="r" b="b"/>
              <a:pathLst>
                <a:path w="118109" h="1405254">
                  <a:moveTo>
                    <a:pt x="58927" y="50346"/>
                  </a:moveTo>
                  <a:lnTo>
                    <a:pt x="46227" y="72117"/>
                  </a:lnTo>
                  <a:lnTo>
                    <a:pt x="46227" y="1405001"/>
                  </a:lnTo>
                  <a:lnTo>
                    <a:pt x="71627" y="1405001"/>
                  </a:lnTo>
                  <a:lnTo>
                    <a:pt x="71627" y="72117"/>
                  </a:lnTo>
                  <a:lnTo>
                    <a:pt x="58927" y="50346"/>
                  </a:lnTo>
                  <a:close/>
                </a:path>
                <a:path w="118109" h="1405254">
                  <a:moveTo>
                    <a:pt x="58927" y="0"/>
                  </a:moveTo>
                  <a:lnTo>
                    <a:pt x="0" y="101091"/>
                  </a:lnTo>
                  <a:lnTo>
                    <a:pt x="2031" y="108838"/>
                  </a:lnTo>
                  <a:lnTo>
                    <a:pt x="8127" y="112395"/>
                  </a:lnTo>
                  <a:lnTo>
                    <a:pt x="14097" y="115950"/>
                  </a:lnTo>
                  <a:lnTo>
                    <a:pt x="21971" y="113919"/>
                  </a:lnTo>
                  <a:lnTo>
                    <a:pt x="25400" y="107823"/>
                  </a:lnTo>
                  <a:lnTo>
                    <a:pt x="46227" y="72117"/>
                  </a:lnTo>
                  <a:lnTo>
                    <a:pt x="46227" y="25146"/>
                  </a:lnTo>
                  <a:lnTo>
                    <a:pt x="73585" y="25146"/>
                  </a:lnTo>
                  <a:lnTo>
                    <a:pt x="58927" y="0"/>
                  </a:lnTo>
                  <a:close/>
                </a:path>
                <a:path w="118109" h="1405254">
                  <a:moveTo>
                    <a:pt x="73585" y="25146"/>
                  </a:moveTo>
                  <a:lnTo>
                    <a:pt x="71627" y="25146"/>
                  </a:lnTo>
                  <a:lnTo>
                    <a:pt x="71627" y="72117"/>
                  </a:lnTo>
                  <a:lnTo>
                    <a:pt x="92455" y="107823"/>
                  </a:lnTo>
                  <a:lnTo>
                    <a:pt x="95884" y="113919"/>
                  </a:lnTo>
                  <a:lnTo>
                    <a:pt x="103758" y="115950"/>
                  </a:lnTo>
                  <a:lnTo>
                    <a:pt x="109727" y="112395"/>
                  </a:lnTo>
                  <a:lnTo>
                    <a:pt x="115824" y="108838"/>
                  </a:lnTo>
                  <a:lnTo>
                    <a:pt x="117855" y="101091"/>
                  </a:lnTo>
                  <a:lnTo>
                    <a:pt x="73585" y="25146"/>
                  </a:lnTo>
                  <a:close/>
                </a:path>
                <a:path w="118109" h="1405254">
                  <a:moveTo>
                    <a:pt x="71627" y="25146"/>
                  </a:moveTo>
                  <a:lnTo>
                    <a:pt x="46227" y="25146"/>
                  </a:lnTo>
                  <a:lnTo>
                    <a:pt x="46227" y="72117"/>
                  </a:lnTo>
                  <a:lnTo>
                    <a:pt x="58927" y="50346"/>
                  </a:lnTo>
                  <a:lnTo>
                    <a:pt x="48005" y="31623"/>
                  </a:lnTo>
                  <a:lnTo>
                    <a:pt x="71627" y="31623"/>
                  </a:lnTo>
                  <a:lnTo>
                    <a:pt x="71627" y="25146"/>
                  </a:lnTo>
                  <a:close/>
                </a:path>
                <a:path w="118109" h="1405254">
                  <a:moveTo>
                    <a:pt x="71627" y="31623"/>
                  </a:moveTo>
                  <a:lnTo>
                    <a:pt x="69850" y="31623"/>
                  </a:lnTo>
                  <a:lnTo>
                    <a:pt x="58927" y="50346"/>
                  </a:lnTo>
                  <a:lnTo>
                    <a:pt x="71627" y="72117"/>
                  </a:lnTo>
                  <a:lnTo>
                    <a:pt x="71627" y="31623"/>
                  </a:lnTo>
                  <a:close/>
                </a:path>
                <a:path w="118109" h="1405254">
                  <a:moveTo>
                    <a:pt x="69850" y="31623"/>
                  </a:moveTo>
                  <a:lnTo>
                    <a:pt x="48005" y="31623"/>
                  </a:lnTo>
                  <a:lnTo>
                    <a:pt x="58927" y="50346"/>
                  </a:lnTo>
                  <a:lnTo>
                    <a:pt x="69850" y="31623"/>
                  </a:lnTo>
                  <a:close/>
                </a:path>
              </a:pathLst>
            </a:custGeom>
            <a:solidFill>
              <a:srgbClr val="000000">
                <a:alpha val="3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6654926" y="5970523"/>
              <a:ext cx="118110" cy="1405255"/>
            </a:xfrm>
            <a:custGeom>
              <a:avLst/>
              <a:gdLst/>
              <a:ahLst/>
              <a:cxnLst/>
              <a:rect l="l" t="t" r="r" b="b"/>
              <a:pathLst>
                <a:path w="118109" h="1405254">
                  <a:moveTo>
                    <a:pt x="58927" y="50219"/>
                  </a:moveTo>
                  <a:lnTo>
                    <a:pt x="46227" y="71990"/>
                  </a:lnTo>
                  <a:lnTo>
                    <a:pt x="46227" y="1405001"/>
                  </a:lnTo>
                  <a:lnTo>
                    <a:pt x="71627" y="1405001"/>
                  </a:lnTo>
                  <a:lnTo>
                    <a:pt x="71627" y="71990"/>
                  </a:lnTo>
                  <a:lnTo>
                    <a:pt x="58927" y="50219"/>
                  </a:lnTo>
                  <a:close/>
                </a:path>
                <a:path w="118109" h="1405254">
                  <a:moveTo>
                    <a:pt x="58927" y="0"/>
                  </a:moveTo>
                  <a:lnTo>
                    <a:pt x="3555" y="94996"/>
                  </a:lnTo>
                  <a:lnTo>
                    <a:pt x="0" y="100964"/>
                  </a:lnTo>
                  <a:lnTo>
                    <a:pt x="2031" y="108838"/>
                  </a:lnTo>
                  <a:lnTo>
                    <a:pt x="8127" y="112267"/>
                  </a:lnTo>
                  <a:lnTo>
                    <a:pt x="14097" y="115824"/>
                  </a:lnTo>
                  <a:lnTo>
                    <a:pt x="21971" y="113791"/>
                  </a:lnTo>
                  <a:lnTo>
                    <a:pt x="25400" y="107696"/>
                  </a:lnTo>
                  <a:lnTo>
                    <a:pt x="46227" y="71990"/>
                  </a:lnTo>
                  <a:lnTo>
                    <a:pt x="46227" y="25146"/>
                  </a:lnTo>
                  <a:lnTo>
                    <a:pt x="73585" y="25146"/>
                  </a:lnTo>
                  <a:lnTo>
                    <a:pt x="58927" y="0"/>
                  </a:lnTo>
                  <a:close/>
                </a:path>
                <a:path w="118109" h="1405254">
                  <a:moveTo>
                    <a:pt x="73585" y="25146"/>
                  </a:moveTo>
                  <a:lnTo>
                    <a:pt x="71627" y="25146"/>
                  </a:lnTo>
                  <a:lnTo>
                    <a:pt x="71627" y="71990"/>
                  </a:lnTo>
                  <a:lnTo>
                    <a:pt x="92455" y="107696"/>
                  </a:lnTo>
                  <a:lnTo>
                    <a:pt x="95884" y="113791"/>
                  </a:lnTo>
                  <a:lnTo>
                    <a:pt x="103758" y="115824"/>
                  </a:lnTo>
                  <a:lnTo>
                    <a:pt x="109727" y="112267"/>
                  </a:lnTo>
                  <a:lnTo>
                    <a:pt x="115824" y="108838"/>
                  </a:lnTo>
                  <a:lnTo>
                    <a:pt x="117855" y="100964"/>
                  </a:lnTo>
                  <a:lnTo>
                    <a:pt x="114300" y="94996"/>
                  </a:lnTo>
                  <a:lnTo>
                    <a:pt x="73585" y="25146"/>
                  </a:lnTo>
                  <a:close/>
                </a:path>
                <a:path w="118109" h="1405254">
                  <a:moveTo>
                    <a:pt x="71627" y="25146"/>
                  </a:moveTo>
                  <a:lnTo>
                    <a:pt x="46227" y="25146"/>
                  </a:lnTo>
                  <a:lnTo>
                    <a:pt x="46227" y="71990"/>
                  </a:lnTo>
                  <a:lnTo>
                    <a:pt x="58927" y="50219"/>
                  </a:lnTo>
                  <a:lnTo>
                    <a:pt x="48005" y="31496"/>
                  </a:lnTo>
                  <a:lnTo>
                    <a:pt x="71627" y="31496"/>
                  </a:lnTo>
                  <a:lnTo>
                    <a:pt x="71627" y="25146"/>
                  </a:lnTo>
                  <a:close/>
                </a:path>
                <a:path w="118109" h="1405254">
                  <a:moveTo>
                    <a:pt x="71627" y="31496"/>
                  </a:moveTo>
                  <a:lnTo>
                    <a:pt x="69850" y="31496"/>
                  </a:lnTo>
                  <a:lnTo>
                    <a:pt x="58927" y="50219"/>
                  </a:lnTo>
                  <a:lnTo>
                    <a:pt x="71627" y="71990"/>
                  </a:lnTo>
                  <a:lnTo>
                    <a:pt x="71627" y="31496"/>
                  </a:lnTo>
                  <a:close/>
                </a:path>
                <a:path w="118109" h="1405254">
                  <a:moveTo>
                    <a:pt x="69850" y="31496"/>
                  </a:moveTo>
                  <a:lnTo>
                    <a:pt x="48005" y="31496"/>
                  </a:lnTo>
                  <a:lnTo>
                    <a:pt x="58927" y="50219"/>
                  </a:lnTo>
                  <a:lnTo>
                    <a:pt x="69850" y="314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 descr=""/>
          <p:cNvGrpSpPr/>
          <p:nvPr/>
        </p:nvGrpSpPr>
        <p:grpSpPr>
          <a:xfrm>
            <a:off x="3624198" y="3204464"/>
            <a:ext cx="3148330" cy="789305"/>
            <a:chOff x="3624198" y="3204464"/>
            <a:chExt cx="3148330" cy="789305"/>
          </a:xfrm>
        </p:grpSpPr>
        <p:sp>
          <p:nvSpPr>
            <p:cNvPr id="36" name="object 36" descr=""/>
            <p:cNvSpPr/>
            <p:nvPr/>
          </p:nvSpPr>
          <p:spPr>
            <a:xfrm>
              <a:off x="6654291" y="3224403"/>
              <a:ext cx="118110" cy="769620"/>
            </a:xfrm>
            <a:custGeom>
              <a:avLst/>
              <a:gdLst/>
              <a:ahLst/>
              <a:cxnLst/>
              <a:rect l="l" t="t" r="r" b="b"/>
              <a:pathLst>
                <a:path w="118109" h="769620">
                  <a:moveTo>
                    <a:pt x="58927" y="50346"/>
                  </a:moveTo>
                  <a:lnTo>
                    <a:pt x="46227" y="72117"/>
                  </a:lnTo>
                  <a:lnTo>
                    <a:pt x="46227" y="769366"/>
                  </a:lnTo>
                  <a:lnTo>
                    <a:pt x="71627" y="769366"/>
                  </a:lnTo>
                  <a:lnTo>
                    <a:pt x="71627" y="72117"/>
                  </a:lnTo>
                  <a:lnTo>
                    <a:pt x="58927" y="50346"/>
                  </a:lnTo>
                  <a:close/>
                </a:path>
                <a:path w="118109" h="769620">
                  <a:moveTo>
                    <a:pt x="58927" y="0"/>
                  </a:moveTo>
                  <a:lnTo>
                    <a:pt x="0" y="101092"/>
                  </a:lnTo>
                  <a:lnTo>
                    <a:pt x="2031" y="108839"/>
                  </a:lnTo>
                  <a:lnTo>
                    <a:pt x="8127" y="112395"/>
                  </a:lnTo>
                  <a:lnTo>
                    <a:pt x="14097" y="115950"/>
                  </a:lnTo>
                  <a:lnTo>
                    <a:pt x="21971" y="113919"/>
                  </a:lnTo>
                  <a:lnTo>
                    <a:pt x="25400" y="107823"/>
                  </a:lnTo>
                  <a:lnTo>
                    <a:pt x="46227" y="72117"/>
                  </a:lnTo>
                  <a:lnTo>
                    <a:pt x="46227" y="25146"/>
                  </a:lnTo>
                  <a:lnTo>
                    <a:pt x="73585" y="25146"/>
                  </a:lnTo>
                  <a:lnTo>
                    <a:pt x="58927" y="0"/>
                  </a:lnTo>
                  <a:close/>
                </a:path>
                <a:path w="118109" h="769620">
                  <a:moveTo>
                    <a:pt x="73585" y="25146"/>
                  </a:moveTo>
                  <a:lnTo>
                    <a:pt x="71627" y="25146"/>
                  </a:lnTo>
                  <a:lnTo>
                    <a:pt x="71627" y="72117"/>
                  </a:lnTo>
                  <a:lnTo>
                    <a:pt x="92455" y="107823"/>
                  </a:lnTo>
                  <a:lnTo>
                    <a:pt x="95884" y="113919"/>
                  </a:lnTo>
                  <a:lnTo>
                    <a:pt x="103758" y="115950"/>
                  </a:lnTo>
                  <a:lnTo>
                    <a:pt x="109727" y="112395"/>
                  </a:lnTo>
                  <a:lnTo>
                    <a:pt x="115824" y="108839"/>
                  </a:lnTo>
                  <a:lnTo>
                    <a:pt x="117855" y="101092"/>
                  </a:lnTo>
                  <a:lnTo>
                    <a:pt x="73585" y="25146"/>
                  </a:lnTo>
                  <a:close/>
                </a:path>
                <a:path w="118109" h="769620">
                  <a:moveTo>
                    <a:pt x="71627" y="25146"/>
                  </a:moveTo>
                  <a:lnTo>
                    <a:pt x="46227" y="25146"/>
                  </a:lnTo>
                  <a:lnTo>
                    <a:pt x="46227" y="72117"/>
                  </a:lnTo>
                  <a:lnTo>
                    <a:pt x="58927" y="50346"/>
                  </a:lnTo>
                  <a:lnTo>
                    <a:pt x="48005" y="31623"/>
                  </a:lnTo>
                  <a:lnTo>
                    <a:pt x="71627" y="31623"/>
                  </a:lnTo>
                  <a:lnTo>
                    <a:pt x="71627" y="25146"/>
                  </a:lnTo>
                  <a:close/>
                </a:path>
                <a:path w="118109" h="769620">
                  <a:moveTo>
                    <a:pt x="71627" y="31623"/>
                  </a:moveTo>
                  <a:lnTo>
                    <a:pt x="69850" y="31623"/>
                  </a:lnTo>
                  <a:lnTo>
                    <a:pt x="58927" y="50346"/>
                  </a:lnTo>
                  <a:lnTo>
                    <a:pt x="71627" y="72117"/>
                  </a:lnTo>
                  <a:lnTo>
                    <a:pt x="71627" y="31623"/>
                  </a:lnTo>
                  <a:close/>
                </a:path>
                <a:path w="118109" h="769620">
                  <a:moveTo>
                    <a:pt x="69850" y="31623"/>
                  </a:moveTo>
                  <a:lnTo>
                    <a:pt x="48005" y="31623"/>
                  </a:lnTo>
                  <a:lnTo>
                    <a:pt x="58927" y="50346"/>
                  </a:lnTo>
                  <a:lnTo>
                    <a:pt x="69850" y="31623"/>
                  </a:lnTo>
                  <a:close/>
                </a:path>
              </a:pathLst>
            </a:custGeom>
            <a:solidFill>
              <a:srgbClr val="000000">
                <a:alpha val="3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6654291" y="3204464"/>
              <a:ext cx="118110" cy="769620"/>
            </a:xfrm>
            <a:custGeom>
              <a:avLst/>
              <a:gdLst/>
              <a:ahLst/>
              <a:cxnLst/>
              <a:rect l="l" t="t" r="r" b="b"/>
              <a:pathLst>
                <a:path w="118109" h="769620">
                  <a:moveTo>
                    <a:pt x="58927" y="50219"/>
                  </a:moveTo>
                  <a:lnTo>
                    <a:pt x="46227" y="71990"/>
                  </a:lnTo>
                  <a:lnTo>
                    <a:pt x="46227" y="769365"/>
                  </a:lnTo>
                  <a:lnTo>
                    <a:pt x="71627" y="769365"/>
                  </a:lnTo>
                  <a:lnTo>
                    <a:pt x="71627" y="71990"/>
                  </a:lnTo>
                  <a:lnTo>
                    <a:pt x="58927" y="50219"/>
                  </a:lnTo>
                  <a:close/>
                </a:path>
                <a:path w="118109" h="769620">
                  <a:moveTo>
                    <a:pt x="58927" y="0"/>
                  </a:moveTo>
                  <a:lnTo>
                    <a:pt x="3555" y="94995"/>
                  </a:lnTo>
                  <a:lnTo>
                    <a:pt x="0" y="100964"/>
                  </a:lnTo>
                  <a:lnTo>
                    <a:pt x="2031" y="108838"/>
                  </a:lnTo>
                  <a:lnTo>
                    <a:pt x="8127" y="112267"/>
                  </a:lnTo>
                  <a:lnTo>
                    <a:pt x="14097" y="115824"/>
                  </a:lnTo>
                  <a:lnTo>
                    <a:pt x="21971" y="113791"/>
                  </a:lnTo>
                  <a:lnTo>
                    <a:pt x="25400" y="107695"/>
                  </a:lnTo>
                  <a:lnTo>
                    <a:pt x="46227" y="71990"/>
                  </a:lnTo>
                  <a:lnTo>
                    <a:pt x="46227" y="25145"/>
                  </a:lnTo>
                  <a:lnTo>
                    <a:pt x="73585" y="25145"/>
                  </a:lnTo>
                  <a:lnTo>
                    <a:pt x="58927" y="0"/>
                  </a:lnTo>
                  <a:close/>
                </a:path>
                <a:path w="118109" h="769620">
                  <a:moveTo>
                    <a:pt x="73585" y="25145"/>
                  </a:moveTo>
                  <a:lnTo>
                    <a:pt x="71627" y="25145"/>
                  </a:lnTo>
                  <a:lnTo>
                    <a:pt x="71627" y="71990"/>
                  </a:lnTo>
                  <a:lnTo>
                    <a:pt x="92455" y="107695"/>
                  </a:lnTo>
                  <a:lnTo>
                    <a:pt x="95884" y="113791"/>
                  </a:lnTo>
                  <a:lnTo>
                    <a:pt x="103758" y="115824"/>
                  </a:lnTo>
                  <a:lnTo>
                    <a:pt x="109727" y="112267"/>
                  </a:lnTo>
                  <a:lnTo>
                    <a:pt x="115824" y="108838"/>
                  </a:lnTo>
                  <a:lnTo>
                    <a:pt x="117855" y="100964"/>
                  </a:lnTo>
                  <a:lnTo>
                    <a:pt x="114300" y="94995"/>
                  </a:lnTo>
                  <a:lnTo>
                    <a:pt x="73585" y="25145"/>
                  </a:lnTo>
                  <a:close/>
                </a:path>
                <a:path w="118109" h="769620">
                  <a:moveTo>
                    <a:pt x="71627" y="25145"/>
                  </a:moveTo>
                  <a:lnTo>
                    <a:pt x="46227" y="25145"/>
                  </a:lnTo>
                  <a:lnTo>
                    <a:pt x="46227" y="71990"/>
                  </a:lnTo>
                  <a:lnTo>
                    <a:pt x="58927" y="50219"/>
                  </a:lnTo>
                  <a:lnTo>
                    <a:pt x="48005" y="31495"/>
                  </a:lnTo>
                  <a:lnTo>
                    <a:pt x="71627" y="31495"/>
                  </a:lnTo>
                  <a:lnTo>
                    <a:pt x="71627" y="25145"/>
                  </a:lnTo>
                  <a:close/>
                </a:path>
                <a:path w="118109" h="769620">
                  <a:moveTo>
                    <a:pt x="71627" y="31495"/>
                  </a:moveTo>
                  <a:lnTo>
                    <a:pt x="69850" y="31495"/>
                  </a:lnTo>
                  <a:lnTo>
                    <a:pt x="58927" y="50219"/>
                  </a:lnTo>
                  <a:lnTo>
                    <a:pt x="71627" y="71990"/>
                  </a:lnTo>
                  <a:lnTo>
                    <a:pt x="71627" y="31495"/>
                  </a:lnTo>
                  <a:close/>
                </a:path>
                <a:path w="118109" h="769620">
                  <a:moveTo>
                    <a:pt x="69850" y="31495"/>
                  </a:moveTo>
                  <a:lnTo>
                    <a:pt x="48005" y="31495"/>
                  </a:lnTo>
                  <a:lnTo>
                    <a:pt x="58927" y="50219"/>
                  </a:lnTo>
                  <a:lnTo>
                    <a:pt x="69850" y="314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3624198" y="3265932"/>
              <a:ext cx="3089275" cy="118110"/>
            </a:xfrm>
            <a:custGeom>
              <a:avLst/>
              <a:gdLst/>
              <a:ahLst/>
              <a:cxnLst/>
              <a:rect l="l" t="t" r="r" b="b"/>
              <a:pathLst>
                <a:path w="3089275" h="118110">
                  <a:moveTo>
                    <a:pt x="101218" y="0"/>
                  </a:moveTo>
                  <a:lnTo>
                    <a:pt x="0" y="58547"/>
                  </a:lnTo>
                  <a:lnTo>
                    <a:pt x="100837" y="117983"/>
                  </a:lnTo>
                  <a:lnTo>
                    <a:pt x="108585" y="115950"/>
                  </a:lnTo>
                  <a:lnTo>
                    <a:pt x="112140" y="109854"/>
                  </a:lnTo>
                  <a:lnTo>
                    <a:pt x="115697" y="103886"/>
                  </a:lnTo>
                  <a:lnTo>
                    <a:pt x="113664" y="96012"/>
                  </a:lnTo>
                  <a:lnTo>
                    <a:pt x="72047" y="71547"/>
                  </a:lnTo>
                  <a:lnTo>
                    <a:pt x="25146" y="71374"/>
                  </a:lnTo>
                  <a:lnTo>
                    <a:pt x="25146" y="45974"/>
                  </a:lnTo>
                  <a:lnTo>
                    <a:pt x="72510" y="45974"/>
                  </a:lnTo>
                  <a:lnTo>
                    <a:pt x="113918" y="21971"/>
                  </a:lnTo>
                  <a:lnTo>
                    <a:pt x="116077" y="14224"/>
                  </a:lnTo>
                  <a:lnTo>
                    <a:pt x="112522" y="8127"/>
                  </a:lnTo>
                  <a:lnTo>
                    <a:pt x="108965" y="2159"/>
                  </a:lnTo>
                  <a:lnTo>
                    <a:pt x="101218" y="0"/>
                  </a:lnTo>
                  <a:close/>
                </a:path>
                <a:path w="3089275" h="118110">
                  <a:moveTo>
                    <a:pt x="72210" y="46147"/>
                  </a:moveTo>
                  <a:lnTo>
                    <a:pt x="50376" y="58790"/>
                  </a:lnTo>
                  <a:lnTo>
                    <a:pt x="72047" y="71547"/>
                  </a:lnTo>
                  <a:lnTo>
                    <a:pt x="3089021" y="82676"/>
                  </a:lnTo>
                  <a:lnTo>
                    <a:pt x="3089021" y="57276"/>
                  </a:lnTo>
                  <a:lnTo>
                    <a:pt x="72210" y="46147"/>
                  </a:lnTo>
                  <a:close/>
                </a:path>
                <a:path w="3089275" h="118110">
                  <a:moveTo>
                    <a:pt x="25146" y="45974"/>
                  </a:moveTo>
                  <a:lnTo>
                    <a:pt x="25146" y="71374"/>
                  </a:lnTo>
                  <a:lnTo>
                    <a:pt x="72047" y="71547"/>
                  </a:lnTo>
                  <a:lnTo>
                    <a:pt x="68948" y="69723"/>
                  </a:lnTo>
                  <a:lnTo>
                    <a:pt x="31496" y="69723"/>
                  </a:lnTo>
                  <a:lnTo>
                    <a:pt x="31623" y="47751"/>
                  </a:lnTo>
                  <a:lnTo>
                    <a:pt x="69440" y="47751"/>
                  </a:lnTo>
                  <a:lnTo>
                    <a:pt x="72210" y="46147"/>
                  </a:lnTo>
                  <a:lnTo>
                    <a:pt x="25146" y="45974"/>
                  </a:lnTo>
                  <a:close/>
                </a:path>
                <a:path w="3089275" h="118110">
                  <a:moveTo>
                    <a:pt x="31623" y="47751"/>
                  </a:moveTo>
                  <a:lnTo>
                    <a:pt x="31496" y="69723"/>
                  </a:lnTo>
                  <a:lnTo>
                    <a:pt x="50376" y="58790"/>
                  </a:lnTo>
                  <a:lnTo>
                    <a:pt x="31623" y="47751"/>
                  </a:lnTo>
                  <a:close/>
                </a:path>
                <a:path w="3089275" h="118110">
                  <a:moveTo>
                    <a:pt x="50376" y="58790"/>
                  </a:moveTo>
                  <a:lnTo>
                    <a:pt x="31496" y="69723"/>
                  </a:lnTo>
                  <a:lnTo>
                    <a:pt x="68948" y="69723"/>
                  </a:lnTo>
                  <a:lnTo>
                    <a:pt x="50376" y="58790"/>
                  </a:lnTo>
                  <a:close/>
                </a:path>
                <a:path w="3089275" h="118110">
                  <a:moveTo>
                    <a:pt x="69440" y="47751"/>
                  </a:moveTo>
                  <a:lnTo>
                    <a:pt x="31623" y="47751"/>
                  </a:lnTo>
                  <a:lnTo>
                    <a:pt x="50376" y="58790"/>
                  </a:lnTo>
                  <a:lnTo>
                    <a:pt x="69440" y="47751"/>
                  </a:lnTo>
                  <a:close/>
                </a:path>
                <a:path w="3089275" h="118110">
                  <a:moveTo>
                    <a:pt x="72510" y="45974"/>
                  </a:moveTo>
                  <a:lnTo>
                    <a:pt x="25146" y="45974"/>
                  </a:lnTo>
                  <a:lnTo>
                    <a:pt x="72210" y="46147"/>
                  </a:lnTo>
                  <a:lnTo>
                    <a:pt x="72510" y="45974"/>
                  </a:lnTo>
                  <a:close/>
                </a:path>
              </a:pathLst>
            </a:custGeom>
            <a:solidFill>
              <a:srgbClr val="000000">
                <a:alpha val="3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3624198" y="3245993"/>
              <a:ext cx="3089275" cy="118110"/>
            </a:xfrm>
            <a:custGeom>
              <a:avLst/>
              <a:gdLst/>
              <a:ahLst/>
              <a:cxnLst/>
              <a:rect l="l" t="t" r="r" b="b"/>
              <a:pathLst>
                <a:path w="3089275" h="118110">
                  <a:moveTo>
                    <a:pt x="101218" y="0"/>
                  </a:moveTo>
                  <a:lnTo>
                    <a:pt x="95123" y="3428"/>
                  </a:lnTo>
                  <a:lnTo>
                    <a:pt x="0" y="58547"/>
                  </a:lnTo>
                  <a:lnTo>
                    <a:pt x="100837" y="117855"/>
                  </a:lnTo>
                  <a:lnTo>
                    <a:pt x="108585" y="115824"/>
                  </a:lnTo>
                  <a:lnTo>
                    <a:pt x="112140" y="109854"/>
                  </a:lnTo>
                  <a:lnTo>
                    <a:pt x="115697" y="103758"/>
                  </a:lnTo>
                  <a:lnTo>
                    <a:pt x="113664" y="96011"/>
                  </a:lnTo>
                  <a:lnTo>
                    <a:pt x="72047" y="71547"/>
                  </a:lnTo>
                  <a:lnTo>
                    <a:pt x="25146" y="71374"/>
                  </a:lnTo>
                  <a:lnTo>
                    <a:pt x="25146" y="45974"/>
                  </a:lnTo>
                  <a:lnTo>
                    <a:pt x="72409" y="45974"/>
                  </a:lnTo>
                  <a:lnTo>
                    <a:pt x="113918" y="21971"/>
                  </a:lnTo>
                  <a:lnTo>
                    <a:pt x="116077" y="14224"/>
                  </a:lnTo>
                  <a:lnTo>
                    <a:pt x="108965" y="2031"/>
                  </a:lnTo>
                  <a:lnTo>
                    <a:pt x="101218" y="0"/>
                  </a:lnTo>
                  <a:close/>
                </a:path>
                <a:path w="3089275" h="118110">
                  <a:moveTo>
                    <a:pt x="72108" y="46147"/>
                  </a:moveTo>
                  <a:lnTo>
                    <a:pt x="50294" y="58742"/>
                  </a:lnTo>
                  <a:lnTo>
                    <a:pt x="72047" y="71547"/>
                  </a:lnTo>
                  <a:lnTo>
                    <a:pt x="3089021" y="82676"/>
                  </a:lnTo>
                  <a:lnTo>
                    <a:pt x="3089021" y="57276"/>
                  </a:lnTo>
                  <a:lnTo>
                    <a:pt x="72108" y="46147"/>
                  </a:lnTo>
                  <a:close/>
                </a:path>
                <a:path w="3089275" h="118110">
                  <a:moveTo>
                    <a:pt x="25146" y="45974"/>
                  </a:moveTo>
                  <a:lnTo>
                    <a:pt x="25146" y="71374"/>
                  </a:lnTo>
                  <a:lnTo>
                    <a:pt x="72047" y="71547"/>
                  </a:lnTo>
                  <a:lnTo>
                    <a:pt x="68732" y="69596"/>
                  </a:lnTo>
                  <a:lnTo>
                    <a:pt x="31496" y="69596"/>
                  </a:lnTo>
                  <a:lnTo>
                    <a:pt x="31623" y="47751"/>
                  </a:lnTo>
                  <a:lnTo>
                    <a:pt x="69329" y="47751"/>
                  </a:lnTo>
                  <a:lnTo>
                    <a:pt x="72108" y="46147"/>
                  </a:lnTo>
                  <a:lnTo>
                    <a:pt x="25146" y="45974"/>
                  </a:lnTo>
                  <a:close/>
                </a:path>
                <a:path w="3089275" h="118110">
                  <a:moveTo>
                    <a:pt x="31623" y="47751"/>
                  </a:moveTo>
                  <a:lnTo>
                    <a:pt x="31496" y="69596"/>
                  </a:lnTo>
                  <a:lnTo>
                    <a:pt x="50294" y="58742"/>
                  </a:lnTo>
                  <a:lnTo>
                    <a:pt x="31623" y="47751"/>
                  </a:lnTo>
                  <a:close/>
                </a:path>
                <a:path w="3089275" h="118110">
                  <a:moveTo>
                    <a:pt x="50294" y="58742"/>
                  </a:moveTo>
                  <a:lnTo>
                    <a:pt x="31496" y="69596"/>
                  </a:lnTo>
                  <a:lnTo>
                    <a:pt x="68732" y="69596"/>
                  </a:lnTo>
                  <a:lnTo>
                    <a:pt x="50294" y="58742"/>
                  </a:lnTo>
                  <a:close/>
                </a:path>
                <a:path w="3089275" h="118110">
                  <a:moveTo>
                    <a:pt x="69329" y="47751"/>
                  </a:moveTo>
                  <a:lnTo>
                    <a:pt x="31623" y="47751"/>
                  </a:lnTo>
                  <a:lnTo>
                    <a:pt x="50294" y="58742"/>
                  </a:lnTo>
                  <a:lnTo>
                    <a:pt x="69329" y="47751"/>
                  </a:lnTo>
                  <a:close/>
                </a:path>
                <a:path w="3089275" h="118110">
                  <a:moveTo>
                    <a:pt x="72409" y="45974"/>
                  </a:moveTo>
                  <a:lnTo>
                    <a:pt x="25146" y="45974"/>
                  </a:lnTo>
                  <a:lnTo>
                    <a:pt x="72108" y="46147"/>
                  </a:lnTo>
                  <a:lnTo>
                    <a:pt x="72409" y="459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02004" y="894334"/>
            <a:ext cx="3040380" cy="1163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diodes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will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calculate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ions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movement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-25">
                <a:latin typeface="Calibri"/>
                <a:cs typeface="Calibri"/>
              </a:rPr>
              <a:t> the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92700"/>
              </a:lnSpc>
              <a:spcBef>
                <a:spcPts val="5"/>
              </a:spcBef>
            </a:pPr>
            <a:r>
              <a:rPr dirty="0" sz="1100">
                <a:latin typeface="Calibri"/>
                <a:cs typeface="Calibri"/>
              </a:rPr>
              <a:t>soil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produce the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total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nutrient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content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soil </a:t>
            </a:r>
            <a:r>
              <a:rPr dirty="0" sz="1100">
                <a:latin typeface="Calibri"/>
                <a:cs typeface="Calibri"/>
              </a:rPr>
              <a:t>as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ppm.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individual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npk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ratio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will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calculated </a:t>
            </a:r>
            <a:r>
              <a:rPr dirty="0" sz="1100">
                <a:latin typeface="Calibri"/>
                <a:cs typeface="Calibri"/>
              </a:rPr>
              <a:t>later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with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ppm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value.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902004" y="8317230"/>
            <a:ext cx="325056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365F91"/>
                </a:solidFill>
                <a:latin typeface="Cambria"/>
                <a:cs typeface="Cambria"/>
              </a:rPr>
              <a:t>FINDING</a:t>
            </a:r>
            <a:r>
              <a:rPr dirty="0" sz="2000" spc="-30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365F91"/>
                </a:solidFill>
                <a:latin typeface="Cambria"/>
                <a:cs typeface="Cambria"/>
              </a:rPr>
              <a:t>FOR</a:t>
            </a:r>
            <a:r>
              <a:rPr dirty="0" sz="2000" spc="-25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2000" spc="-10" b="1">
                <a:solidFill>
                  <a:srgbClr val="365F91"/>
                </a:solidFill>
                <a:latin typeface="Cambria"/>
                <a:cs typeface="Cambria"/>
              </a:rPr>
              <a:t>EVALUATION:</a:t>
            </a:r>
            <a:endParaRPr sz="2000">
              <a:latin typeface="Cambria"/>
              <a:cs typeface="Cambria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1262862" y="2666174"/>
            <a:ext cx="3827145" cy="2791460"/>
            <a:chOff x="1262862" y="2666174"/>
            <a:chExt cx="3827145" cy="2791460"/>
          </a:xfrm>
        </p:grpSpPr>
        <p:sp>
          <p:nvSpPr>
            <p:cNvPr id="5" name="object 5" descr=""/>
            <p:cNvSpPr/>
            <p:nvPr/>
          </p:nvSpPr>
          <p:spPr>
            <a:xfrm>
              <a:off x="1307973" y="3218687"/>
              <a:ext cx="330835" cy="1918970"/>
            </a:xfrm>
            <a:custGeom>
              <a:avLst/>
              <a:gdLst/>
              <a:ahLst/>
              <a:cxnLst/>
              <a:rect l="l" t="t" r="r" b="b"/>
              <a:pathLst>
                <a:path w="330835" h="1918970">
                  <a:moveTo>
                    <a:pt x="0" y="1918715"/>
                  </a:moveTo>
                  <a:lnTo>
                    <a:pt x="89535" y="1918715"/>
                  </a:lnTo>
                </a:path>
                <a:path w="330835" h="1918970">
                  <a:moveTo>
                    <a:pt x="209931" y="1918715"/>
                  </a:moveTo>
                  <a:lnTo>
                    <a:pt x="330327" y="1918715"/>
                  </a:lnTo>
                </a:path>
                <a:path w="330835" h="1918970">
                  <a:moveTo>
                    <a:pt x="0" y="1645919"/>
                  </a:moveTo>
                  <a:lnTo>
                    <a:pt x="89535" y="1645919"/>
                  </a:lnTo>
                </a:path>
                <a:path w="330835" h="1918970">
                  <a:moveTo>
                    <a:pt x="209931" y="1645919"/>
                  </a:moveTo>
                  <a:lnTo>
                    <a:pt x="330327" y="1645919"/>
                  </a:lnTo>
                </a:path>
                <a:path w="330835" h="1918970">
                  <a:moveTo>
                    <a:pt x="0" y="1371599"/>
                  </a:moveTo>
                  <a:lnTo>
                    <a:pt x="89535" y="1371599"/>
                  </a:lnTo>
                </a:path>
                <a:path w="330835" h="1918970">
                  <a:moveTo>
                    <a:pt x="209931" y="1371599"/>
                  </a:moveTo>
                  <a:lnTo>
                    <a:pt x="330327" y="1371599"/>
                  </a:lnTo>
                </a:path>
                <a:path w="330835" h="1918970">
                  <a:moveTo>
                    <a:pt x="0" y="1097279"/>
                  </a:moveTo>
                  <a:lnTo>
                    <a:pt x="89535" y="1097279"/>
                  </a:lnTo>
                </a:path>
                <a:path w="330835" h="1918970">
                  <a:moveTo>
                    <a:pt x="209931" y="1097279"/>
                  </a:moveTo>
                  <a:lnTo>
                    <a:pt x="330327" y="1097279"/>
                  </a:lnTo>
                </a:path>
                <a:path w="330835" h="1918970">
                  <a:moveTo>
                    <a:pt x="0" y="822959"/>
                  </a:moveTo>
                  <a:lnTo>
                    <a:pt x="89535" y="822959"/>
                  </a:lnTo>
                </a:path>
                <a:path w="330835" h="1918970">
                  <a:moveTo>
                    <a:pt x="209931" y="822959"/>
                  </a:moveTo>
                  <a:lnTo>
                    <a:pt x="330327" y="822959"/>
                  </a:lnTo>
                </a:path>
                <a:path w="330835" h="1918970">
                  <a:moveTo>
                    <a:pt x="0" y="548639"/>
                  </a:moveTo>
                  <a:lnTo>
                    <a:pt x="89535" y="548639"/>
                  </a:lnTo>
                </a:path>
                <a:path w="330835" h="1918970">
                  <a:moveTo>
                    <a:pt x="209931" y="548639"/>
                  </a:moveTo>
                  <a:lnTo>
                    <a:pt x="330327" y="548639"/>
                  </a:lnTo>
                </a:path>
                <a:path w="330835" h="1918970">
                  <a:moveTo>
                    <a:pt x="0" y="274319"/>
                  </a:moveTo>
                  <a:lnTo>
                    <a:pt x="89535" y="274319"/>
                  </a:lnTo>
                </a:path>
                <a:path w="330835" h="1918970">
                  <a:moveTo>
                    <a:pt x="209931" y="274319"/>
                  </a:moveTo>
                  <a:lnTo>
                    <a:pt x="330327" y="274319"/>
                  </a:lnTo>
                </a:path>
                <a:path w="330835" h="1918970">
                  <a:moveTo>
                    <a:pt x="0" y="0"/>
                  </a:moveTo>
                  <a:lnTo>
                    <a:pt x="89535" y="0"/>
                  </a:lnTo>
                </a:path>
                <a:path w="330835" h="1918970">
                  <a:moveTo>
                    <a:pt x="209931" y="0"/>
                  </a:moveTo>
                  <a:lnTo>
                    <a:pt x="330327" y="0"/>
                  </a:lnTo>
                </a:path>
              </a:pathLst>
            </a:custGeom>
            <a:ln w="9525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397508" y="3191255"/>
              <a:ext cx="120650" cy="2221230"/>
            </a:xfrm>
            <a:custGeom>
              <a:avLst/>
              <a:gdLst/>
              <a:ahLst/>
              <a:cxnLst/>
              <a:rect l="l" t="t" r="r" b="b"/>
              <a:pathLst>
                <a:path w="120650" h="2221229">
                  <a:moveTo>
                    <a:pt x="120395" y="0"/>
                  </a:moveTo>
                  <a:lnTo>
                    <a:pt x="0" y="0"/>
                  </a:lnTo>
                  <a:lnTo>
                    <a:pt x="0" y="2220976"/>
                  </a:lnTo>
                  <a:lnTo>
                    <a:pt x="120395" y="2220976"/>
                  </a:lnTo>
                  <a:lnTo>
                    <a:pt x="12039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307973" y="2944367"/>
              <a:ext cx="869950" cy="2193290"/>
            </a:xfrm>
            <a:custGeom>
              <a:avLst/>
              <a:gdLst/>
              <a:ahLst/>
              <a:cxnLst/>
              <a:rect l="l" t="t" r="r" b="b"/>
              <a:pathLst>
                <a:path w="869950" h="2193290">
                  <a:moveTo>
                    <a:pt x="449199" y="2193035"/>
                  </a:moveTo>
                  <a:lnTo>
                    <a:pt x="629031" y="2193035"/>
                  </a:lnTo>
                </a:path>
                <a:path w="869950" h="2193290">
                  <a:moveTo>
                    <a:pt x="749427" y="2193035"/>
                  </a:moveTo>
                  <a:lnTo>
                    <a:pt x="869822" y="2193035"/>
                  </a:lnTo>
                </a:path>
                <a:path w="869950" h="2193290">
                  <a:moveTo>
                    <a:pt x="449199" y="1920239"/>
                  </a:moveTo>
                  <a:lnTo>
                    <a:pt x="629031" y="1920239"/>
                  </a:lnTo>
                </a:path>
                <a:path w="869950" h="2193290">
                  <a:moveTo>
                    <a:pt x="749427" y="1920239"/>
                  </a:moveTo>
                  <a:lnTo>
                    <a:pt x="869822" y="1920239"/>
                  </a:lnTo>
                </a:path>
                <a:path w="869950" h="2193290">
                  <a:moveTo>
                    <a:pt x="449199" y="1645919"/>
                  </a:moveTo>
                  <a:lnTo>
                    <a:pt x="629031" y="1645919"/>
                  </a:lnTo>
                </a:path>
                <a:path w="869950" h="2193290">
                  <a:moveTo>
                    <a:pt x="749427" y="1645919"/>
                  </a:moveTo>
                  <a:lnTo>
                    <a:pt x="869822" y="1645919"/>
                  </a:lnTo>
                </a:path>
                <a:path w="869950" h="2193290">
                  <a:moveTo>
                    <a:pt x="449199" y="1371599"/>
                  </a:moveTo>
                  <a:lnTo>
                    <a:pt x="629031" y="1371599"/>
                  </a:lnTo>
                </a:path>
                <a:path w="869950" h="2193290">
                  <a:moveTo>
                    <a:pt x="749427" y="1371599"/>
                  </a:moveTo>
                  <a:lnTo>
                    <a:pt x="869822" y="1371599"/>
                  </a:lnTo>
                </a:path>
                <a:path w="869950" h="2193290">
                  <a:moveTo>
                    <a:pt x="449199" y="1097279"/>
                  </a:moveTo>
                  <a:lnTo>
                    <a:pt x="629031" y="1097279"/>
                  </a:lnTo>
                </a:path>
                <a:path w="869950" h="2193290">
                  <a:moveTo>
                    <a:pt x="749427" y="1097279"/>
                  </a:moveTo>
                  <a:lnTo>
                    <a:pt x="869822" y="1097279"/>
                  </a:lnTo>
                </a:path>
                <a:path w="869950" h="2193290">
                  <a:moveTo>
                    <a:pt x="449199" y="822959"/>
                  </a:moveTo>
                  <a:lnTo>
                    <a:pt x="629031" y="822959"/>
                  </a:lnTo>
                </a:path>
                <a:path w="869950" h="2193290">
                  <a:moveTo>
                    <a:pt x="749427" y="822959"/>
                  </a:moveTo>
                  <a:lnTo>
                    <a:pt x="869822" y="822959"/>
                  </a:lnTo>
                </a:path>
                <a:path w="869950" h="2193290">
                  <a:moveTo>
                    <a:pt x="449199" y="548639"/>
                  </a:moveTo>
                  <a:lnTo>
                    <a:pt x="629031" y="548639"/>
                  </a:lnTo>
                </a:path>
                <a:path w="869950" h="2193290">
                  <a:moveTo>
                    <a:pt x="749427" y="548639"/>
                  </a:moveTo>
                  <a:lnTo>
                    <a:pt x="869822" y="548639"/>
                  </a:lnTo>
                </a:path>
                <a:path w="869950" h="2193290">
                  <a:moveTo>
                    <a:pt x="449199" y="274320"/>
                  </a:moveTo>
                  <a:lnTo>
                    <a:pt x="629031" y="274320"/>
                  </a:lnTo>
                </a:path>
                <a:path w="869950" h="2193290">
                  <a:moveTo>
                    <a:pt x="749427" y="274320"/>
                  </a:moveTo>
                  <a:lnTo>
                    <a:pt x="869822" y="274320"/>
                  </a:lnTo>
                </a:path>
                <a:path w="869950" h="2193290">
                  <a:moveTo>
                    <a:pt x="0" y="0"/>
                  </a:moveTo>
                  <a:lnTo>
                    <a:pt x="629031" y="0"/>
                  </a:lnTo>
                </a:path>
                <a:path w="869950" h="2193290">
                  <a:moveTo>
                    <a:pt x="749427" y="0"/>
                  </a:moveTo>
                  <a:lnTo>
                    <a:pt x="869822" y="0"/>
                  </a:lnTo>
                </a:path>
              </a:pathLst>
            </a:custGeom>
            <a:ln w="9525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937004" y="2836163"/>
              <a:ext cx="120650" cy="2576195"/>
            </a:xfrm>
            <a:custGeom>
              <a:avLst/>
              <a:gdLst/>
              <a:ahLst/>
              <a:cxnLst/>
              <a:rect l="l" t="t" r="r" b="b"/>
              <a:pathLst>
                <a:path w="120650" h="2576195">
                  <a:moveTo>
                    <a:pt x="120395" y="0"/>
                  </a:moveTo>
                  <a:lnTo>
                    <a:pt x="0" y="0"/>
                  </a:lnTo>
                  <a:lnTo>
                    <a:pt x="0" y="2576067"/>
                  </a:lnTo>
                  <a:lnTo>
                    <a:pt x="120395" y="2576067"/>
                  </a:lnTo>
                  <a:lnTo>
                    <a:pt x="12039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638300" y="3108959"/>
              <a:ext cx="119380" cy="2303780"/>
            </a:xfrm>
            <a:custGeom>
              <a:avLst/>
              <a:gdLst/>
              <a:ahLst/>
              <a:cxnLst/>
              <a:rect l="l" t="t" r="r" b="b"/>
              <a:pathLst>
                <a:path w="119380" h="2303779">
                  <a:moveTo>
                    <a:pt x="118872" y="0"/>
                  </a:moveTo>
                  <a:lnTo>
                    <a:pt x="0" y="0"/>
                  </a:lnTo>
                  <a:lnTo>
                    <a:pt x="0" y="2303272"/>
                  </a:lnTo>
                  <a:lnTo>
                    <a:pt x="118872" y="2303272"/>
                  </a:lnTo>
                  <a:lnTo>
                    <a:pt x="118872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296668" y="3218687"/>
              <a:ext cx="180340" cy="1918970"/>
            </a:xfrm>
            <a:custGeom>
              <a:avLst/>
              <a:gdLst/>
              <a:ahLst/>
              <a:cxnLst/>
              <a:rect l="l" t="t" r="r" b="b"/>
              <a:pathLst>
                <a:path w="180339" h="1918970">
                  <a:moveTo>
                    <a:pt x="0" y="1918715"/>
                  </a:moveTo>
                  <a:lnTo>
                    <a:pt x="179831" y="1918715"/>
                  </a:lnTo>
                </a:path>
                <a:path w="180339" h="1918970">
                  <a:moveTo>
                    <a:pt x="0" y="1645919"/>
                  </a:moveTo>
                  <a:lnTo>
                    <a:pt x="179831" y="1645919"/>
                  </a:lnTo>
                </a:path>
                <a:path w="180339" h="1918970">
                  <a:moveTo>
                    <a:pt x="0" y="1371599"/>
                  </a:moveTo>
                  <a:lnTo>
                    <a:pt x="179831" y="1371599"/>
                  </a:lnTo>
                </a:path>
                <a:path w="180339" h="1918970">
                  <a:moveTo>
                    <a:pt x="0" y="1097279"/>
                  </a:moveTo>
                  <a:lnTo>
                    <a:pt x="179831" y="1097279"/>
                  </a:lnTo>
                </a:path>
                <a:path w="180339" h="1918970">
                  <a:moveTo>
                    <a:pt x="0" y="822959"/>
                  </a:moveTo>
                  <a:lnTo>
                    <a:pt x="179831" y="822959"/>
                  </a:lnTo>
                </a:path>
                <a:path w="180339" h="1918970">
                  <a:moveTo>
                    <a:pt x="0" y="548639"/>
                  </a:moveTo>
                  <a:lnTo>
                    <a:pt x="179831" y="548639"/>
                  </a:lnTo>
                </a:path>
                <a:path w="180339" h="1918970">
                  <a:moveTo>
                    <a:pt x="0" y="274319"/>
                  </a:moveTo>
                  <a:lnTo>
                    <a:pt x="179831" y="274319"/>
                  </a:lnTo>
                </a:path>
                <a:path w="180339" h="1918970">
                  <a:moveTo>
                    <a:pt x="0" y="0"/>
                  </a:moveTo>
                  <a:lnTo>
                    <a:pt x="179831" y="0"/>
                  </a:lnTo>
                </a:path>
              </a:pathLst>
            </a:custGeom>
            <a:ln w="9525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476500" y="3054095"/>
              <a:ext cx="120650" cy="2358390"/>
            </a:xfrm>
            <a:custGeom>
              <a:avLst/>
              <a:gdLst/>
              <a:ahLst/>
              <a:cxnLst/>
              <a:rect l="l" t="t" r="r" b="b"/>
              <a:pathLst>
                <a:path w="120650" h="2358390">
                  <a:moveTo>
                    <a:pt x="120395" y="0"/>
                  </a:moveTo>
                  <a:lnTo>
                    <a:pt x="0" y="0"/>
                  </a:lnTo>
                  <a:lnTo>
                    <a:pt x="0" y="2358136"/>
                  </a:lnTo>
                  <a:lnTo>
                    <a:pt x="120395" y="2358136"/>
                  </a:lnTo>
                  <a:lnTo>
                    <a:pt x="12039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717292" y="2944367"/>
              <a:ext cx="299085" cy="2193290"/>
            </a:xfrm>
            <a:custGeom>
              <a:avLst/>
              <a:gdLst/>
              <a:ahLst/>
              <a:cxnLst/>
              <a:rect l="l" t="t" r="r" b="b"/>
              <a:pathLst>
                <a:path w="299085" h="2193290">
                  <a:moveTo>
                    <a:pt x="0" y="2193035"/>
                  </a:moveTo>
                  <a:lnTo>
                    <a:pt x="298703" y="2193035"/>
                  </a:lnTo>
                </a:path>
                <a:path w="299085" h="2193290">
                  <a:moveTo>
                    <a:pt x="0" y="1920239"/>
                  </a:moveTo>
                  <a:lnTo>
                    <a:pt x="298703" y="1920239"/>
                  </a:lnTo>
                </a:path>
                <a:path w="299085" h="2193290">
                  <a:moveTo>
                    <a:pt x="0" y="1645919"/>
                  </a:moveTo>
                  <a:lnTo>
                    <a:pt x="298703" y="1645919"/>
                  </a:lnTo>
                </a:path>
                <a:path w="299085" h="2193290">
                  <a:moveTo>
                    <a:pt x="0" y="1371599"/>
                  </a:moveTo>
                  <a:lnTo>
                    <a:pt x="298703" y="1371599"/>
                  </a:lnTo>
                </a:path>
                <a:path w="299085" h="2193290">
                  <a:moveTo>
                    <a:pt x="0" y="1097279"/>
                  </a:moveTo>
                  <a:lnTo>
                    <a:pt x="298703" y="1097279"/>
                  </a:lnTo>
                </a:path>
                <a:path w="299085" h="2193290">
                  <a:moveTo>
                    <a:pt x="0" y="822959"/>
                  </a:moveTo>
                  <a:lnTo>
                    <a:pt x="298703" y="822959"/>
                  </a:lnTo>
                </a:path>
                <a:path w="299085" h="2193290">
                  <a:moveTo>
                    <a:pt x="0" y="548639"/>
                  </a:moveTo>
                  <a:lnTo>
                    <a:pt x="298703" y="548639"/>
                  </a:lnTo>
                </a:path>
                <a:path w="299085" h="2193290">
                  <a:moveTo>
                    <a:pt x="0" y="274320"/>
                  </a:moveTo>
                  <a:lnTo>
                    <a:pt x="298703" y="274320"/>
                  </a:lnTo>
                </a:path>
                <a:path w="299085" h="2193290">
                  <a:moveTo>
                    <a:pt x="0" y="0"/>
                  </a:moveTo>
                  <a:lnTo>
                    <a:pt x="298703" y="0"/>
                  </a:lnTo>
                </a:path>
              </a:pathLst>
            </a:custGeom>
            <a:ln w="9525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015996" y="2916935"/>
              <a:ext cx="120650" cy="2495550"/>
            </a:xfrm>
            <a:custGeom>
              <a:avLst/>
              <a:gdLst/>
              <a:ahLst/>
              <a:cxnLst/>
              <a:rect l="l" t="t" r="r" b="b"/>
              <a:pathLst>
                <a:path w="120650" h="2495550">
                  <a:moveTo>
                    <a:pt x="120396" y="0"/>
                  </a:moveTo>
                  <a:lnTo>
                    <a:pt x="0" y="0"/>
                  </a:lnTo>
                  <a:lnTo>
                    <a:pt x="0" y="2495296"/>
                  </a:lnTo>
                  <a:lnTo>
                    <a:pt x="120396" y="2495296"/>
                  </a:lnTo>
                  <a:lnTo>
                    <a:pt x="12039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2296668" y="2944367"/>
              <a:ext cx="300355" cy="0"/>
            </a:xfrm>
            <a:custGeom>
              <a:avLst/>
              <a:gdLst/>
              <a:ahLst/>
              <a:cxnLst/>
              <a:rect l="l" t="t" r="r" b="b"/>
              <a:pathLst>
                <a:path w="300355" h="0">
                  <a:moveTo>
                    <a:pt x="0" y="0"/>
                  </a:moveTo>
                  <a:lnTo>
                    <a:pt x="300227" y="0"/>
                  </a:lnTo>
                </a:path>
              </a:pathLst>
            </a:custGeom>
            <a:ln w="9525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596896" y="2916935"/>
              <a:ext cx="120650" cy="2495550"/>
            </a:xfrm>
            <a:custGeom>
              <a:avLst/>
              <a:gdLst/>
              <a:ahLst/>
              <a:cxnLst/>
              <a:rect l="l" t="t" r="r" b="b"/>
              <a:pathLst>
                <a:path w="120650" h="2495550">
                  <a:moveTo>
                    <a:pt x="120396" y="0"/>
                  </a:moveTo>
                  <a:lnTo>
                    <a:pt x="0" y="0"/>
                  </a:lnTo>
                  <a:lnTo>
                    <a:pt x="0" y="2495296"/>
                  </a:lnTo>
                  <a:lnTo>
                    <a:pt x="120396" y="2495296"/>
                  </a:lnTo>
                  <a:lnTo>
                    <a:pt x="120396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256788" y="3218687"/>
              <a:ext cx="300355" cy="1918970"/>
            </a:xfrm>
            <a:custGeom>
              <a:avLst/>
              <a:gdLst/>
              <a:ahLst/>
              <a:cxnLst/>
              <a:rect l="l" t="t" r="r" b="b"/>
              <a:pathLst>
                <a:path w="300354" h="1918970">
                  <a:moveTo>
                    <a:pt x="0" y="1918715"/>
                  </a:moveTo>
                  <a:lnTo>
                    <a:pt x="300227" y="1918715"/>
                  </a:lnTo>
                </a:path>
                <a:path w="300354" h="1918970">
                  <a:moveTo>
                    <a:pt x="0" y="1645919"/>
                  </a:moveTo>
                  <a:lnTo>
                    <a:pt x="300227" y="1645919"/>
                  </a:lnTo>
                </a:path>
                <a:path w="300354" h="1918970">
                  <a:moveTo>
                    <a:pt x="0" y="1371599"/>
                  </a:moveTo>
                  <a:lnTo>
                    <a:pt x="300227" y="1371599"/>
                  </a:lnTo>
                </a:path>
                <a:path w="300354" h="1918970">
                  <a:moveTo>
                    <a:pt x="0" y="1097279"/>
                  </a:moveTo>
                  <a:lnTo>
                    <a:pt x="300227" y="1097279"/>
                  </a:lnTo>
                </a:path>
                <a:path w="300354" h="1918970">
                  <a:moveTo>
                    <a:pt x="0" y="822959"/>
                  </a:moveTo>
                  <a:lnTo>
                    <a:pt x="300227" y="822959"/>
                  </a:lnTo>
                </a:path>
                <a:path w="300354" h="1918970">
                  <a:moveTo>
                    <a:pt x="0" y="548639"/>
                  </a:moveTo>
                  <a:lnTo>
                    <a:pt x="300227" y="548639"/>
                  </a:lnTo>
                </a:path>
                <a:path w="300354" h="1918970">
                  <a:moveTo>
                    <a:pt x="0" y="274319"/>
                  </a:moveTo>
                  <a:lnTo>
                    <a:pt x="300227" y="274319"/>
                  </a:lnTo>
                </a:path>
                <a:path w="300354" h="1918970">
                  <a:moveTo>
                    <a:pt x="0" y="0"/>
                  </a:moveTo>
                  <a:lnTo>
                    <a:pt x="300227" y="0"/>
                  </a:lnTo>
                </a:path>
              </a:pathLst>
            </a:custGeom>
            <a:ln w="9525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557016" y="3054095"/>
              <a:ext cx="119380" cy="2358390"/>
            </a:xfrm>
            <a:custGeom>
              <a:avLst/>
              <a:gdLst/>
              <a:ahLst/>
              <a:cxnLst/>
              <a:rect l="l" t="t" r="r" b="b"/>
              <a:pathLst>
                <a:path w="119379" h="2358390">
                  <a:moveTo>
                    <a:pt x="118872" y="0"/>
                  </a:moveTo>
                  <a:lnTo>
                    <a:pt x="0" y="0"/>
                  </a:lnTo>
                  <a:lnTo>
                    <a:pt x="0" y="2358136"/>
                  </a:lnTo>
                  <a:lnTo>
                    <a:pt x="118872" y="2358136"/>
                  </a:lnTo>
                  <a:lnTo>
                    <a:pt x="11887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3256788" y="2941986"/>
              <a:ext cx="1828800" cy="5080"/>
            </a:xfrm>
            <a:custGeom>
              <a:avLst/>
              <a:gdLst/>
              <a:ahLst/>
              <a:cxnLst/>
              <a:rect l="l" t="t" r="r" b="b"/>
              <a:pathLst>
                <a:path w="1828800" h="5080">
                  <a:moveTo>
                    <a:pt x="0" y="4762"/>
                  </a:moveTo>
                  <a:lnTo>
                    <a:pt x="958596" y="4762"/>
                  </a:lnTo>
                </a:path>
                <a:path w="1828800" h="5080">
                  <a:moveTo>
                    <a:pt x="1078991" y="4762"/>
                  </a:moveTo>
                  <a:lnTo>
                    <a:pt x="1828419" y="4762"/>
                  </a:lnTo>
                </a:path>
                <a:path w="1828800" h="5080">
                  <a:moveTo>
                    <a:pt x="0" y="0"/>
                  </a:moveTo>
                  <a:lnTo>
                    <a:pt x="1828419" y="0"/>
                  </a:lnTo>
                </a:path>
              </a:pathLst>
            </a:custGeom>
            <a:ln w="4762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3136392" y="2863595"/>
              <a:ext cx="120650" cy="2548890"/>
            </a:xfrm>
            <a:custGeom>
              <a:avLst/>
              <a:gdLst/>
              <a:ahLst/>
              <a:cxnLst/>
              <a:rect l="l" t="t" r="r" b="b"/>
              <a:pathLst>
                <a:path w="120650" h="2548890">
                  <a:moveTo>
                    <a:pt x="120395" y="0"/>
                  </a:moveTo>
                  <a:lnTo>
                    <a:pt x="0" y="0"/>
                  </a:lnTo>
                  <a:lnTo>
                    <a:pt x="0" y="2548636"/>
                  </a:lnTo>
                  <a:lnTo>
                    <a:pt x="120395" y="2548636"/>
                  </a:lnTo>
                  <a:lnTo>
                    <a:pt x="120395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3796283" y="3218687"/>
              <a:ext cx="300355" cy="1918970"/>
            </a:xfrm>
            <a:custGeom>
              <a:avLst/>
              <a:gdLst/>
              <a:ahLst/>
              <a:cxnLst/>
              <a:rect l="l" t="t" r="r" b="b"/>
              <a:pathLst>
                <a:path w="300354" h="1918970">
                  <a:moveTo>
                    <a:pt x="0" y="1918715"/>
                  </a:moveTo>
                  <a:lnTo>
                    <a:pt x="300227" y="1918715"/>
                  </a:lnTo>
                </a:path>
                <a:path w="300354" h="1918970">
                  <a:moveTo>
                    <a:pt x="0" y="1645919"/>
                  </a:moveTo>
                  <a:lnTo>
                    <a:pt x="300227" y="1645919"/>
                  </a:lnTo>
                </a:path>
                <a:path w="300354" h="1918970">
                  <a:moveTo>
                    <a:pt x="0" y="1371599"/>
                  </a:moveTo>
                  <a:lnTo>
                    <a:pt x="300227" y="1371599"/>
                  </a:lnTo>
                </a:path>
                <a:path w="300354" h="1918970">
                  <a:moveTo>
                    <a:pt x="0" y="1097279"/>
                  </a:moveTo>
                  <a:lnTo>
                    <a:pt x="300227" y="1097279"/>
                  </a:lnTo>
                </a:path>
                <a:path w="300354" h="1918970">
                  <a:moveTo>
                    <a:pt x="0" y="822959"/>
                  </a:moveTo>
                  <a:lnTo>
                    <a:pt x="300227" y="822959"/>
                  </a:lnTo>
                </a:path>
                <a:path w="300354" h="1918970">
                  <a:moveTo>
                    <a:pt x="0" y="548639"/>
                  </a:moveTo>
                  <a:lnTo>
                    <a:pt x="300227" y="548639"/>
                  </a:lnTo>
                </a:path>
                <a:path w="300354" h="1918970">
                  <a:moveTo>
                    <a:pt x="0" y="274319"/>
                  </a:moveTo>
                  <a:lnTo>
                    <a:pt x="300227" y="274319"/>
                  </a:lnTo>
                </a:path>
                <a:path w="300354" h="1918970">
                  <a:moveTo>
                    <a:pt x="0" y="0"/>
                  </a:moveTo>
                  <a:lnTo>
                    <a:pt x="300227" y="0"/>
                  </a:lnTo>
                </a:path>
              </a:pathLst>
            </a:custGeom>
            <a:ln w="9525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4096511" y="3054095"/>
              <a:ext cx="119380" cy="2358390"/>
            </a:xfrm>
            <a:custGeom>
              <a:avLst/>
              <a:gdLst/>
              <a:ahLst/>
              <a:cxnLst/>
              <a:rect l="l" t="t" r="r" b="b"/>
              <a:pathLst>
                <a:path w="119379" h="2358390">
                  <a:moveTo>
                    <a:pt x="118872" y="0"/>
                  </a:moveTo>
                  <a:lnTo>
                    <a:pt x="0" y="0"/>
                  </a:lnTo>
                  <a:lnTo>
                    <a:pt x="0" y="2358136"/>
                  </a:lnTo>
                  <a:lnTo>
                    <a:pt x="118872" y="2358136"/>
                  </a:lnTo>
                  <a:lnTo>
                    <a:pt x="11887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3675888" y="2944367"/>
              <a:ext cx="120650" cy="2468245"/>
            </a:xfrm>
            <a:custGeom>
              <a:avLst/>
              <a:gdLst/>
              <a:ahLst/>
              <a:cxnLst/>
              <a:rect l="l" t="t" r="r" b="b"/>
              <a:pathLst>
                <a:path w="120650" h="2468245">
                  <a:moveTo>
                    <a:pt x="120396" y="0"/>
                  </a:moveTo>
                  <a:lnTo>
                    <a:pt x="0" y="0"/>
                  </a:lnTo>
                  <a:lnTo>
                    <a:pt x="0" y="2467864"/>
                  </a:lnTo>
                  <a:lnTo>
                    <a:pt x="120396" y="2467864"/>
                  </a:lnTo>
                  <a:lnTo>
                    <a:pt x="120396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4335780" y="3218687"/>
              <a:ext cx="749935" cy="1918970"/>
            </a:xfrm>
            <a:custGeom>
              <a:avLst/>
              <a:gdLst/>
              <a:ahLst/>
              <a:cxnLst/>
              <a:rect l="l" t="t" r="r" b="b"/>
              <a:pathLst>
                <a:path w="749935" h="1918970">
                  <a:moveTo>
                    <a:pt x="0" y="1918715"/>
                  </a:moveTo>
                  <a:lnTo>
                    <a:pt x="749427" y="1918715"/>
                  </a:lnTo>
                </a:path>
                <a:path w="749935" h="1918970">
                  <a:moveTo>
                    <a:pt x="0" y="1645919"/>
                  </a:moveTo>
                  <a:lnTo>
                    <a:pt x="749427" y="1645919"/>
                  </a:lnTo>
                </a:path>
                <a:path w="749935" h="1918970">
                  <a:moveTo>
                    <a:pt x="0" y="1371599"/>
                  </a:moveTo>
                  <a:lnTo>
                    <a:pt x="749427" y="1371599"/>
                  </a:lnTo>
                </a:path>
                <a:path w="749935" h="1918970">
                  <a:moveTo>
                    <a:pt x="0" y="1097279"/>
                  </a:moveTo>
                  <a:lnTo>
                    <a:pt x="749427" y="1097279"/>
                  </a:lnTo>
                </a:path>
                <a:path w="749935" h="1918970">
                  <a:moveTo>
                    <a:pt x="0" y="822959"/>
                  </a:moveTo>
                  <a:lnTo>
                    <a:pt x="749427" y="822959"/>
                  </a:lnTo>
                </a:path>
                <a:path w="749935" h="1918970">
                  <a:moveTo>
                    <a:pt x="0" y="548639"/>
                  </a:moveTo>
                  <a:lnTo>
                    <a:pt x="749427" y="548639"/>
                  </a:lnTo>
                </a:path>
                <a:path w="749935" h="1918970">
                  <a:moveTo>
                    <a:pt x="0" y="274319"/>
                  </a:moveTo>
                  <a:lnTo>
                    <a:pt x="749427" y="274319"/>
                  </a:lnTo>
                </a:path>
                <a:path w="749935" h="1918970">
                  <a:moveTo>
                    <a:pt x="0" y="0"/>
                  </a:moveTo>
                  <a:lnTo>
                    <a:pt x="749427" y="0"/>
                  </a:lnTo>
                </a:path>
              </a:pathLst>
            </a:custGeom>
            <a:ln w="9525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4215383" y="2944367"/>
              <a:ext cx="120650" cy="2468245"/>
            </a:xfrm>
            <a:custGeom>
              <a:avLst/>
              <a:gdLst/>
              <a:ahLst/>
              <a:cxnLst/>
              <a:rect l="l" t="t" r="r" b="b"/>
              <a:pathLst>
                <a:path w="120650" h="2468245">
                  <a:moveTo>
                    <a:pt x="120395" y="0"/>
                  </a:moveTo>
                  <a:lnTo>
                    <a:pt x="0" y="0"/>
                  </a:lnTo>
                  <a:lnTo>
                    <a:pt x="0" y="2467864"/>
                  </a:lnTo>
                  <a:lnTo>
                    <a:pt x="120395" y="2467864"/>
                  </a:lnTo>
                  <a:lnTo>
                    <a:pt x="120395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2177796" y="2916935"/>
              <a:ext cx="119380" cy="2495550"/>
            </a:xfrm>
            <a:custGeom>
              <a:avLst/>
              <a:gdLst/>
              <a:ahLst/>
              <a:cxnLst/>
              <a:rect l="l" t="t" r="r" b="b"/>
              <a:pathLst>
                <a:path w="119380" h="2495550">
                  <a:moveTo>
                    <a:pt x="118872" y="0"/>
                  </a:moveTo>
                  <a:lnTo>
                    <a:pt x="0" y="0"/>
                  </a:lnTo>
                  <a:lnTo>
                    <a:pt x="0" y="2495296"/>
                  </a:lnTo>
                  <a:lnTo>
                    <a:pt x="118872" y="2495296"/>
                  </a:lnTo>
                  <a:lnTo>
                    <a:pt x="118872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267625" y="2670936"/>
              <a:ext cx="3817620" cy="2781935"/>
            </a:xfrm>
            <a:custGeom>
              <a:avLst/>
              <a:gdLst/>
              <a:ahLst/>
              <a:cxnLst/>
              <a:rect l="l" t="t" r="r" b="b"/>
              <a:pathLst>
                <a:path w="3817620" h="2781935">
                  <a:moveTo>
                    <a:pt x="40347" y="0"/>
                  </a:moveTo>
                  <a:lnTo>
                    <a:pt x="3817581" y="0"/>
                  </a:lnTo>
                </a:path>
                <a:path w="3817620" h="2781935">
                  <a:moveTo>
                    <a:pt x="40347" y="2741295"/>
                  </a:moveTo>
                  <a:lnTo>
                    <a:pt x="40347" y="0"/>
                  </a:lnTo>
                </a:path>
                <a:path w="3817620" h="2781935">
                  <a:moveTo>
                    <a:pt x="0" y="2741295"/>
                  </a:moveTo>
                  <a:lnTo>
                    <a:pt x="40347" y="2741295"/>
                  </a:lnTo>
                </a:path>
                <a:path w="3817620" h="2781935">
                  <a:moveTo>
                    <a:pt x="0" y="2466467"/>
                  </a:moveTo>
                  <a:lnTo>
                    <a:pt x="40347" y="2466467"/>
                  </a:lnTo>
                </a:path>
                <a:path w="3817620" h="2781935">
                  <a:moveTo>
                    <a:pt x="0" y="2193671"/>
                  </a:moveTo>
                  <a:lnTo>
                    <a:pt x="40347" y="2193671"/>
                  </a:lnTo>
                </a:path>
                <a:path w="3817620" h="2781935">
                  <a:moveTo>
                    <a:pt x="0" y="1919351"/>
                  </a:moveTo>
                  <a:lnTo>
                    <a:pt x="40347" y="1919351"/>
                  </a:lnTo>
                </a:path>
                <a:path w="3817620" h="2781935">
                  <a:moveTo>
                    <a:pt x="0" y="1645031"/>
                  </a:moveTo>
                  <a:lnTo>
                    <a:pt x="40347" y="1645031"/>
                  </a:lnTo>
                </a:path>
                <a:path w="3817620" h="2781935">
                  <a:moveTo>
                    <a:pt x="0" y="1370711"/>
                  </a:moveTo>
                  <a:lnTo>
                    <a:pt x="40347" y="1370711"/>
                  </a:lnTo>
                </a:path>
                <a:path w="3817620" h="2781935">
                  <a:moveTo>
                    <a:pt x="0" y="1096391"/>
                  </a:moveTo>
                  <a:lnTo>
                    <a:pt x="40347" y="1096391"/>
                  </a:lnTo>
                </a:path>
                <a:path w="3817620" h="2781935">
                  <a:moveTo>
                    <a:pt x="0" y="822071"/>
                  </a:moveTo>
                  <a:lnTo>
                    <a:pt x="40347" y="822071"/>
                  </a:lnTo>
                </a:path>
                <a:path w="3817620" h="2781935">
                  <a:moveTo>
                    <a:pt x="0" y="547751"/>
                  </a:moveTo>
                  <a:lnTo>
                    <a:pt x="40347" y="547751"/>
                  </a:lnTo>
                </a:path>
                <a:path w="3817620" h="2781935">
                  <a:moveTo>
                    <a:pt x="0" y="273431"/>
                  </a:moveTo>
                  <a:lnTo>
                    <a:pt x="40347" y="273431"/>
                  </a:lnTo>
                </a:path>
                <a:path w="3817620" h="2781935">
                  <a:moveTo>
                    <a:pt x="0" y="0"/>
                  </a:moveTo>
                  <a:lnTo>
                    <a:pt x="40347" y="0"/>
                  </a:lnTo>
                </a:path>
                <a:path w="3817620" h="2781935">
                  <a:moveTo>
                    <a:pt x="40347" y="2741295"/>
                  </a:moveTo>
                  <a:lnTo>
                    <a:pt x="3817581" y="2741295"/>
                  </a:lnTo>
                </a:path>
                <a:path w="3817620" h="2781935">
                  <a:moveTo>
                    <a:pt x="40347" y="2741295"/>
                  </a:moveTo>
                  <a:lnTo>
                    <a:pt x="40347" y="2781554"/>
                  </a:lnTo>
                </a:path>
                <a:path w="3817620" h="2781935">
                  <a:moveTo>
                    <a:pt x="579462" y="2741295"/>
                  </a:moveTo>
                  <a:lnTo>
                    <a:pt x="579462" y="2781554"/>
                  </a:lnTo>
                </a:path>
                <a:path w="3817620" h="2781935">
                  <a:moveTo>
                    <a:pt x="1118958" y="2741295"/>
                  </a:moveTo>
                  <a:lnTo>
                    <a:pt x="1118958" y="2781554"/>
                  </a:lnTo>
                </a:path>
                <a:path w="3817620" h="2781935">
                  <a:moveTo>
                    <a:pt x="1658454" y="2741295"/>
                  </a:moveTo>
                  <a:lnTo>
                    <a:pt x="1658454" y="2781554"/>
                  </a:lnTo>
                </a:path>
                <a:path w="3817620" h="2781935">
                  <a:moveTo>
                    <a:pt x="2199474" y="2741295"/>
                  </a:moveTo>
                  <a:lnTo>
                    <a:pt x="2199474" y="2781554"/>
                  </a:lnTo>
                </a:path>
                <a:path w="3817620" h="2781935">
                  <a:moveTo>
                    <a:pt x="2738970" y="2741295"/>
                  </a:moveTo>
                  <a:lnTo>
                    <a:pt x="2738970" y="2781554"/>
                  </a:lnTo>
                </a:path>
                <a:path w="3817620" h="2781935">
                  <a:moveTo>
                    <a:pt x="3278466" y="2741295"/>
                  </a:moveTo>
                  <a:lnTo>
                    <a:pt x="3278466" y="2781554"/>
                  </a:lnTo>
                </a:path>
                <a:path w="3817620" h="2781935">
                  <a:moveTo>
                    <a:pt x="3817581" y="2741295"/>
                  </a:moveTo>
                  <a:lnTo>
                    <a:pt x="3817581" y="2781554"/>
                  </a:lnTo>
                </a:path>
              </a:pathLst>
            </a:custGeom>
            <a:ln w="9525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997000" y="2568066"/>
            <a:ext cx="207010" cy="18224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Calibri"/>
                <a:cs typeface="Calibri"/>
              </a:rPr>
              <a:t>100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Calibri"/>
              <a:cs typeface="Calibri"/>
            </a:endParaRPr>
          </a:p>
          <a:p>
            <a:pPr algn="r" marR="6350">
              <a:lnSpc>
                <a:spcPct val="100000"/>
              </a:lnSpc>
            </a:pPr>
            <a:r>
              <a:rPr dirty="0" sz="1000" spc="-25">
                <a:latin typeface="Calibri"/>
                <a:cs typeface="Calibri"/>
              </a:rPr>
              <a:t>90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750">
              <a:latin typeface="Calibri"/>
              <a:cs typeface="Calibri"/>
            </a:endParaRPr>
          </a:p>
          <a:p>
            <a:pPr algn="r" marR="6350">
              <a:lnSpc>
                <a:spcPct val="100000"/>
              </a:lnSpc>
            </a:pPr>
            <a:r>
              <a:rPr dirty="0" sz="1000" spc="-25">
                <a:latin typeface="Calibri"/>
                <a:cs typeface="Calibri"/>
              </a:rPr>
              <a:t>80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Calibri"/>
              <a:cs typeface="Calibri"/>
            </a:endParaRPr>
          </a:p>
          <a:p>
            <a:pPr algn="r" marR="6350">
              <a:lnSpc>
                <a:spcPct val="100000"/>
              </a:lnSpc>
            </a:pPr>
            <a:r>
              <a:rPr dirty="0" sz="1000" spc="-25">
                <a:latin typeface="Calibri"/>
                <a:cs typeface="Calibri"/>
              </a:rPr>
              <a:t>70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750">
              <a:latin typeface="Calibri"/>
              <a:cs typeface="Calibri"/>
            </a:endParaRPr>
          </a:p>
          <a:p>
            <a:pPr algn="r" marR="6350">
              <a:lnSpc>
                <a:spcPct val="100000"/>
              </a:lnSpc>
            </a:pPr>
            <a:r>
              <a:rPr dirty="0" sz="1000" spc="-25">
                <a:latin typeface="Calibri"/>
                <a:cs typeface="Calibri"/>
              </a:rPr>
              <a:t>60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Calibri"/>
              <a:cs typeface="Calibri"/>
            </a:endParaRPr>
          </a:p>
          <a:p>
            <a:pPr algn="r" marR="6350">
              <a:lnSpc>
                <a:spcPct val="100000"/>
              </a:lnSpc>
            </a:pPr>
            <a:r>
              <a:rPr dirty="0" sz="1000" spc="-25">
                <a:latin typeface="Calibri"/>
                <a:cs typeface="Calibri"/>
              </a:rPr>
              <a:t>50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Calibri"/>
              <a:cs typeface="Calibri"/>
            </a:endParaRPr>
          </a:p>
          <a:p>
            <a:pPr algn="r" marR="6350">
              <a:lnSpc>
                <a:spcPct val="100000"/>
              </a:lnSpc>
            </a:pPr>
            <a:r>
              <a:rPr dirty="0" sz="1000" spc="-25">
                <a:latin typeface="Calibri"/>
                <a:cs typeface="Calibri"/>
              </a:rPr>
              <a:t>40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061618" y="4486731"/>
            <a:ext cx="3385820" cy="1165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Calibri"/>
                <a:cs typeface="Calibri"/>
              </a:rPr>
              <a:t>30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dirty="0" sz="1000" spc="-25">
                <a:latin typeface="Calibri"/>
                <a:cs typeface="Calibri"/>
              </a:rPr>
              <a:t>20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dirty="0" sz="1000" spc="-25">
                <a:latin typeface="Calibri"/>
                <a:cs typeface="Calibri"/>
              </a:rPr>
              <a:t>10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750">
              <a:latin typeface="Calibri"/>
              <a:cs typeface="Calibri"/>
            </a:endParaRPr>
          </a:p>
          <a:p>
            <a:pPr marL="64135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latin typeface="Calibri"/>
                <a:cs typeface="Calibri"/>
              </a:rPr>
              <a:t>0</a:t>
            </a:r>
            <a:endParaRPr sz="1000">
              <a:latin typeface="Calibri"/>
              <a:cs typeface="Calibri"/>
            </a:endParaRPr>
          </a:p>
          <a:p>
            <a:pPr marL="242570">
              <a:lnSpc>
                <a:spcPct val="100000"/>
              </a:lnSpc>
              <a:spcBef>
                <a:spcPts val="100"/>
              </a:spcBef>
              <a:tabLst>
                <a:tab pos="2534920" algn="l"/>
                <a:tab pos="3056255" algn="l"/>
              </a:tabLst>
            </a:pPr>
            <a:r>
              <a:rPr dirty="0" sz="1000">
                <a:latin typeface="Calibri"/>
                <a:cs typeface="Calibri"/>
              </a:rPr>
              <a:t>accurancy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precision accurancy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precision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10">
                <a:latin typeface="Calibri"/>
                <a:cs typeface="Calibri"/>
              </a:rPr>
              <a:t>recall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10">
                <a:latin typeface="Calibri"/>
                <a:cs typeface="Calibri"/>
              </a:rPr>
              <a:t>fscore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5288407" y="3865596"/>
            <a:ext cx="69850" cy="529590"/>
            <a:chOff x="5288407" y="3865596"/>
            <a:chExt cx="69850" cy="529590"/>
          </a:xfrm>
        </p:grpSpPr>
        <p:sp>
          <p:nvSpPr>
            <p:cNvPr id="30" name="object 30" descr=""/>
            <p:cNvSpPr/>
            <p:nvPr/>
          </p:nvSpPr>
          <p:spPr>
            <a:xfrm>
              <a:off x="5288407" y="3865596"/>
              <a:ext cx="69850" cy="69850"/>
            </a:xfrm>
            <a:custGeom>
              <a:avLst/>
              <a:gdLst/>
              <a:ahLst/>
              <a:cxnLst/>
              <a:rect l="l" t="t" r="r" b="b"/>
              <a:pathLst>
                <a:path w="69850" h="69850">
                  <a:moveTo>
                    <a:pt x="69752" y="0"/>
                  </a:moveTo>
                  <a:lnTo>
                    <a:pt x="0" y="0"/>
                  </a:lnTo>
                  <a:lnTo>
                    <a:pt x="0" y="69752"/>
                  </a:lnTo>
                  <a:lnTo>
                    <a:pt x="69752" y="69752"/>
                  </a:lnTo>
                  <a:lnTo>
                    <a:pt x="6975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5288407" y="4095339"/>
              <a:ext cx="69850" cy="69850"/>
            </a:xfrm>
            <a:custGeom>
              <a:avLst/>
              <a:gdLst/>
              <a:ahLst/>
              <a:cxnLst/>
              <a:rect l="l" t="t" r="r" b="b"/>
              <a:pathLst>
                <a:path w="69850" h="69850">
                  <a:moveTo>
                    <a:pt x="69752" y="0"/>
                  </a:moveTo>
                  <a:lnTo>
                    <a:pt x="0" y="0"/>
                  </a:lnTo>
                  <a:lnTo>
                    <a:pt x="0" y="69752"/>
                  </a:lnTo>
                  <a:lnTo>
                    <a:pt x="69752" y="69752"/>
                  </a:lnTo>
                  <a:lnTo>
                    <a:pt x="6975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5288407" y="4324955"/>
              <a:ext cx="69850" cy="69850"/>
            </a:xfrm>
            <a:custGeom>
              <a:avLst/>
              <a:gdLst/>
              <a:ahLst/>
              <a:cxnLst/>
              <a:rect l="l" t="t" r="r" b="b"/>
              <a:pathLst>
                <a:path w="69850" h="69850">
                  <a:moveTo>
                    <a:pt x="69752" y="0"/>
                  </a:moveTo>
                  <a:lnTo>
                    <a:pt x="0" y="0"/>
                  </a:lnTo>
                  <a:lnTo>
                    <a:pt x="0" y="69752"/>
                  </a:lnTo>
                  <a:lnTo>
                    <a:pt x="69752" y="69752"/>
                  </a:lnTo>
                  <a:lnTo>
                    <a:pt x="69752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5389117" y="3720236"/>
            <a:ext cx="895350" cy="714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>
              <a:lnSpc>
                <a:spcPct val="150700"/>
              </a:lnSpc>
              <a:spcBef>
                <a:spcPts val="100"/>
              </a:spcBef>
            </a:pPr>
            <a:r>
              <a:rPr dirty="0" sz="1000">
                <a:latin typeface="Calibri"/>
                <a:cs typeface="Calibri"/>
              </a:rPr>
              <a:t>nutrient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analysis existing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proposed</a:t>
            </a:r>
            <a:r>
              <a:rPr dirty="0" sz="1000" spc="-5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system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4" name="object 34" descr=""/>
          <p:cNvSpPr/>
          <p:nvPr/>
        </p:nvSpPr>
        <p:spPr>
          <a:xfrm>
            <a:off x="914400" y="2529967"/>
            <a:ext cx="5486400" cy="3200400"/>
          </a:xfrm>
          <a:custGeom>
            <a:avLst/>
            <a:gdLst/>
            <a:ahLst/>
            <a:cxnLst/>
            <a:rect l="l" t="t" r="r" b="b"/>
            <a:pathLst>
              <a:path w="5486400" h="3200400">
                <a:moveTo>
                  <a:pt x="0" y="3200399"/>
                </a:moveTo>
                <a:lnTo>
                  <a:pt x="5486400" y="3200399"/>
                </a:lnTo>
                <a:lnTo>
                  <a:pt x="5486400" y="0"/>
                </a:lnTo>
                <a:lnTo>
                  <a:pt x="0" y="0"/>
                </a:lnTo>
                <a:lnTo>
                  <a:pt x="0" y="3200399"/>
                </a:lnTo>
                <a:close/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30604" y="876656"/>
            <a:ext cx="5698490" cy="11353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665" marR="5080" indent="-228600">
              <a:lnSpc>
                <a:spcPct val="110000"/>
              </a:lnSpc>
              <a:spcBef>
                <a:spcPts val="100"/>
              </a:spcBef>
              <a:buFont typeface="Wingdings"/>
              <a:buChar char=""/>
              <a:tabLst>
                <a:tab pos="241300" algn="l"/>
              </a:tabLst>
            </a:pPr>
            <a:r>
              <a:rPr dirty="0" sz="1100">
                <a:solidFill>
                  <a:srgbClr val="1F2023"/>
                </a:solidFill>
                <a:latin typeface="Arial"/>
                <a:cs typeface="Arial"/>
              </a:rPr>
              <a:t>In</a:t>
            </a:r>
            <a:r>
              <a:rPr dirty="0" sz="1100" spc="-35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2023"/>
                </a:solidFill>
                <a:latin typeface="Arial"/>
                <a:cs typeface="Arial"/>
              </a:rPr>
              <a:t>fertilizer</a:t>
            </a:r>
            <a:r>
              <a:rPr dirty="0" sz="1100" spc="-15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2023"/>
                </a:solidFill>
                <a:latin typeface="Arial"/>
                <a:cs typeface="Arial"/>
              </a:rPr>
              <a:t>evaluation,</a:t>
            </a:r>
            <a:r>
              <a:rPr dirty="0" sz="1100" spc="-2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1F2023"/>
                </a:solidFill>
                <a:latin typeface="Arial"/>
                <a:cs typeface="Arial"/>
              </a:rPr>
              <a:t>the</a:t>
            </a:r>
            <a:r>
              <a:rPr dirty="0" sz="1100" spc="-20" b="1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1F2023"/>
                </a:solidFill>
                <a:latin typeface="Arial"/>
                <a:cs typeface="Arial"/>
              </a:rPr>
              <a:t>percentage</a:t>
            </a:r>
            <a:r>
              <a:rPr dirty="0" sz="1100" spc="-35" b="1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1F2023"/>
                </a:solidFill>
                <a:latin typeface="Arial"/>
                <a:cs typeface="Arial"/>
              </a:rPr>
              <a:t>content</a:t>
            </a:r>
            <a:r>
              <a:rPr dirty="0" sz="1100" spc="-15" b="1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1F2023"/>
                </a:solidFill>
                <a:latin typeface="Arial"/>
                <a:cs typeface="Arial"/>
              </a:rPr>
              <a:t>of</a:t>
            </a:r>
            <a:r>
              <a:rPr dirty="0" sz="1100" spc="-20" b="1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1F2023"/>
                </a:solidFill>
                <a:latin typeface="Arial"/>
                <a:cs typeface="Arial"/>
              </a:rPr>
              <a:t>the</a:t>
            </a:r>
            <a:r>
              <a:rPr dirty="0" sz="1100" spc="-35" b="1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1F2023"/>
                </a:solidFill>
                <a:latin typeface="Arial"/>
                <a:cs typeface="Arial"/>
              </a:rPr>
              <a:t>common</a:t>
            </a:r>
            <a:r>
              <a:rPr dirty="0" sz="1100" spc="-35" b="1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1F2023"/>
                </a:solidFill>
                <a:latin typeface="Arial"/>
                <a:cs typeface="Arial"/>
              </a:rPr>
              <a:t>nutrient</a:t>
            </a:r>
            <a:r>
              <a:rPr dirty="0" sz="1100" spc="-40" b="1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1F2023"/>
                </a:solidFill>
                <a:latin typeface="Arial"/>
                <a:cs typeface="Arial"/>
              </a:rPr>
              <a:t>of</a:t>
            </a:r>
            <a:r>
              <a:rPr dirty="0" sz="1100" spc="-15" b="1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1F2023"/>
                </a:solidFill>
                <a:latin typeface="Arial"/>
                <a:cs typeface="Arial"/>
              </a:rPr>
              <a:t>concern</a:t>
            </a:r>
            <a:r>
              <a:rPr dirty="0" sz="1100" spc="-30" b="1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100" spc="-25" b="1">
                <a:solidFill>
                  <a:srgbClr val="1F2023"/>
                </a:solidFill>
                <a:latin typeface="Arial"/>
                <a:cs typeface="Arial"/>
              </a:rPr>
              <a:t>is </a:t>
            </a:r>
            <a:r>
              <a:rPr dirty="0" sz="1100" b="1">
                <a:solidFill>
                  <a:srgbClr val="1F2023"/>
                </a:solidFill>
                <a:latin typeface="Arial"/>
                <a:cs typeface="Arial"/>
              </a:rPr>
              <a:t>invariably</a:t>
            </a:r>
            <a:r>
              <a:rPr dirty="0" sz="1100" spc="-40" b="1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1F2023"/>
                </a:solidFill>
                <a:latin typeface="Arial"/>
                <a:cs typeface="Arial"/>
              </a:rPr>
              <a:t>known</a:t>
            </a:r>
            <a:r>
              <a:rPr dirty="0" sz="1100" spc="-30" b="1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1F2023"/>
                </a:solidFill>
                <a:latin typeface="Arial"/>
                <a:cs typeface="Arial"/>
              </a:rPr>
              <a:t>for</a:t>
            </a:r>
            <a:r>
              <a:rPr dirty="0" sz="1100" spc="-15" b="1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1F2023"/>
                </a:solidFill>
                <a:latin typeface="Arial"/>
                <a:cs typeface="Arial"/>
              </a:rPr>
              <a:t>each</a:t>
            </a:r>
            <a:r>
              <a:rPr dirty="0" sz="1100" spc="-20" b="1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1F2023"/>
                </a:solidFill>
                <a:latin typeface="Arial"/>
                <a:cs typeface="Arial"/>
              </a:rPr>
              <a:t>fertilizer</a:t>
            </a:r>
            <a:r>
              <a:rPr dirty="0" sz="1100">
                <a:solidFill>
                  <a:srgbClr val="1F2023"/>
                </a:solidFill>
                <a:latin typeface="Arial"/>
                <a:cs typeface="Arial"/>
              </a:rPr>
              <a:t>.</a:t>
            </a:r>
            <a:r>
              <a:rPr dirty="0" sz="1100" spc="-25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2023"/>
                </a:solidFill>
                <a:latin typeface="Arial"/>
                <a:cs typeface="Arial"/>
              </a:rPr>
              <a:t>As</a:t>
            </a:r>
            <a:r>
              <a:rPr dirty="0" sz="1100" spc="-3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2023"/>
                </a:solidFill>
                <a:latin typeface="Arial"/>
                <a:cs typeface="Arial"/>
              </a:rPr>
              <a:t>a</a:t>
            </a:r>
            <a:r>
              <a:rPr dirty="0" sz="1100" spc="-3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2023"/>
                </a:solidFill>
                <a:latin typeface="Arial"/>
                <a:cs typeface="Arial"/>
              </a:rPr>
              <a:t>result,</a:t>
            </a:r>
            <a:r>
              <a:rPr dirty="0" sz="1100" spc="-25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2023"/>
                </a:solidFill>
                <a:latin typeface="Arial"/>
                <a:cs typeface="Arial"/>
              </a:rPr>
              <a:t>the</a:t>
            </a:r>
            <a:r>
              <a:rPr dirty="0" sz="1100" spc="-3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2023"/>
                </a:solidFill>
                <a:latin typeface="Arial"/>
                <a:cs typeface="Arial"/>
              </a:rPr>
              <a:t>fertilizer</a:t>
            </a:r>
            <a:r>
              <a:rPr dirty="0" sz="1100" spc="-15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2023"/>
                </a:solidFill>
                <a:latin typeface="Arial"/>
                <a:cs typeface="Arial"/>
              </a:rPr>
              <a:t>applica</a:t>
            </a:r>
            <a:r>
              <a:rPr dirty="0" sz="1100" spc="-3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2023"/>
                </a:solidFill>
                <a:latin typeface="Arial"/>
                <a:cs typeface="Arial"/>
              </a:rPr>
              <a:t>tions can</a:t>
            </a:r>
            <a:r>
              <a:rPr dirty="0" sz="1100" spc="-2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1F2023"/>
                </a:solidFill>
                <a:latin typeface="Arial"/>
                <a:cs typeface="Arial"/>
              </a:rPr>
              <a:t>be </a:t>
            </a:r>
            <a:r>
              <a:rPr dirty="0" sz="1100">
                <a:solidFill>
                  <a:srgbClr val="1F2023"/>
                </a:solidFill>
                <a:latin typeface="Arial"/>
                <a:cs typeface="Arial"/>
              </a:rPr>
              <a:t>expressed</a:t>
            </a:r>
            <a:r>
              <a:rPr dirty="0" sz="1100" spc="-4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2023"/>
                </a:solidFill>
                <a:latin typeface="Arial"/>
                <a:cs typeface="Arial"/>
              </a:rPr>
              <a:t>on</a:t>
            </a:r>
            <a:r>
              <a:rPr dirty="0" sz="1100" spc="-35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2023"/>
                </a:solidFill>
                <a:latin typeface="Arial"/>
                <a:cs typeface="Arial"/>
              </a:rPr>
              <a:t>the</a:t>
            </a:r>
            <a:r>
              <a:rPr dirty="0" sz="1100" spc="-25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2023"/>
                </a:solidFill>
                <a:latin typeface="Arial"/>
                <a:cs typeface="Arial"/>
              </a:rPr>
              <a:t>basis</a:t>
            </a:r>
            <a:r>
              <a:rPr dirty="0" sz="1100" spc="-35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2023"/>
                </a:solidFill>
                <a:latin typeface="Arial"/>
                <a:cs typeface="Arial"/>
              </a:rPr>
              <a:t>of</a:t>
            </a:r>
            <a:r>
              <a:rPr dirty="0" sz="1100" spc="-2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2023"/>
                </a:solidFill>
                <a:latin typeface="Arial"/>
                <a:cs typeface="Arial"/>
              </a:rPr>
              <a:t>quantities</a:t>
            </a:r>
            <a:r>
              <a:rPr dirty="0" sz="1100" spc="-25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2023"/>
                </a:solidFill>
                <a:latin typeface="Arial"/>
                <a:cs typeface="Arial"/>
              </a:rPr>
              <a:t>of</a:t>
            </a:r>
            <a:r>
              <a:rPr dirty="0" sz="1100" spc="-3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2023"/>
                </a:solidFill>
                <a:latin typeface="Arial"/>
                <a:cs typeface="Arial"/>
              </a:rPr>
              <a:t>the</a:t>
            </a:r>
            <a:r>
              <a:rPr dirty="0" sz="1100" spc="-3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2023"/>
                </a:solidFill>
                <a:latin typeface="Arial"/>
                <a:cs typeface="Arial"/>
              </a:rPr>
              <a:t>nutrient</a:t>
            </a:r>
            <a:r>
              <a:rPr dirty="0" sz="1100" spc="-15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2023"/>
                </a:solidFill>
                <a:latin typeface="Arial"/>
                <a:cs typeface="Arial"/>
              </a:rPr>
              <a:t>instead</a:t>
            </a:r>
            <a:r>
              <a:rPr dirty="0" sz="1100" spc="-35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2023"/>
                </a:solidFill>
                <a:latin typeface="Arial"/>
                <a:cs typeface="Arial"/>
              </a:rPr>
              <a:t>of</a:t>
            </a:r>
            <a:r>
              <a:rPr dirty="0" sz="1100" spc="-2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2023"/>
                </a:solidFill>
                <a:latin typeface="Arial"/>
                <a:cs typeface="Arial"/>
              </a:rPr>
              <a:t>quantities</a:t>
            </a:r>
            <a:r>
              <a:rPr dirty="0" sz="1100" spc="-25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2023"/>
                </a:solidFill>
                <a:latin typeface="Arial"/>
                <a:cs typeface="Arial"/>
              </a:rPr>
              <a:t>of</a:t>
            </a:r>
            <a:r>
              <a:rPr dirty="0" sz="1100" spc="-3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1F2023"/>
                </a:solidFill>
                <a:latin typeface="Arial"/>
                <a:cs typeface="Arial"/>
              </a:rPr>
              <a:t>fertilizer</a:t>
            </a:r>
            <a:endParaRPr sz="1100">
              <a:latin typeface="Arial"/>
              <a:cs typeface="Arial"/>
            </a:endParaRPr>
          </a:p>
          <a:p>
            <a:pPr marL="240665" marR="10795" indent="-228600">
              <a:lnSpc>
                <a:spcPct val="110500"/>
              </a:lnSpc>
              <a:spcBef>
                <a:spcPts val="5"/>
              </a:spcBef>
              <a:buFont typeface="Wingdings"/>
              <a:buChar char=""/>
              <a:tabLst>
                <a:tab pos="241300" algn="l"/>
              </a:tabLst>
            </a:pPr>
            <a:r>
              <a:rPr dirty="0" sz="1100" b="1">
                <a:solidFill>
                  <a:srgbClr val="1F2023"/>
                </a:solidFill>
                <a:latin typeface="Arial"/>
                <a:cs typeface="Arial"/>
              </a:rPr>
              <a:t>The</a:t>
            </a:r>
            <a:r>
              <a:rPr dirty="0" sz="1100" spc="-45" b="1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1F2023"/>
                </a:solidFill>
                <a:latin typeface="Arial"/>
                <a:cs typeface="Arial"/>
              </a:rPr>
              <a:t>diagnosis</a:t>
            </a:r>
            <a:r>
              <a:rPr dirty="0" sz="1100" spc="-15" b="1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1F2023"/>
                </a:solidFill>
                <a:latin typeface="Arial"/>
                <a:cs typeface="Arial"/>
              </a:rPr>
              <a:t>of</a:t>
            </a:r>
            <a:r>
              <a:rPr dirty="0" sz="1100" spc="-25" b="1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1F2023"/>
                </a:solidFill>
                <a:latin typeface="Arial"/>
                <a:cs typeface="Arial"/>
              </a:rPr>
              <a:t>the</a:t>
            </a:r>
            <a:r>
              <a:rPr dirty="0" sz="1100" spc="-15" b="1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1F2023"/>
                </a:solidFill>
                <a:latin typeface="Arial"/>
                <a:cs typeface="Arial"/>
              </a:rPr>
              <a:t>nutrient</a:t>
            </a:r>
            <a:r>
              <a:rPr dirty="0" sz="1100" spc="-15" b="1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1F2023"/>
                </a:solidFill>
                <a:latin typeface="Arial"/>
                <a:cs typeface="Arial"/>
              </a:rPr>
              <a:t>status</a:t>
            </a:r>
            <a:r>
              <a:rPr dirty="0" sz="1100" spc="-25" b="1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1F2023"/>
                </a:solidFill>
                <a:latin typeface="Arial"/>
                <a:cs typeface="Arial"/>
              </a:rPr>
              <a:t>of</a:t>
            </a:r>
            <a:r>
              <a:rPr dirty="0" sz="1100" spc="-20" b="1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1F2023"/>
                </a:solidFill>
                <a:latin typeface="Arial"/>
                <a:cs typeface="Arial"/>
              </a:rPr>
              <a:t>the</a:t>
            </a:r>
            <a:r>
              <a:rPr dirty="0" sz="1100" spc="-35" b="1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1F2023"/>
                </a:solidFill>
                <a:latin typeface="Arial"/>
                <a:cs typeface="Arial"/>
              </a:rPr>
              <a:t>soil</a:t>
            </a:r>
            <a:r>
              <a:rPr dirty="0" sz="1100" spc="-5" b="1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1F2023"/>
                </a:solidFill>
                <a:latin typeface="Arial"/>
                <a:cs typeface="Arial"/>
              </a:rPr>
              <a:t>by</a:t>
            </a:r>
            <a:r>
              <a:rPr dirty="0" sz="1100" spc="-30" b="1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1F2023"/>
                </a:solidFill>
                <a:latin typeface="Arial"/>
                <a:cs typeface="Arial"/>
              </a:rPr>
              <a:t>using</a:t>
            </a:r>
            <a:r>
              <a:rPr dirty="0" sz="1100" spc="-35" b="1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1F2023"/>
                </a:solidFill>
                <a:latin typeface="Arial"/>
                <a:cs typeface="Arial"/>
              </a:rPr>
              <a:t>different</a:t>
            </a:r>
            <a:r>
              <a:rPr dirty="0" sz="1100" spc="-20" b="1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1F2023"/>
                </a:solidFill>
                <a:latin typeface="Arial"/>
                <a:cs typeface="Arial"/>
              </a:rPr>
              <a:t>techniques</a:t>
            </a:r>
            <a:r>
              <a:rPr dirty="0" sz="1100" spc="-15" b="1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100" spc="-25" b="1">
                <a:solidFill>
                  <a:srgbClr val="1F2023"/>
                </a:solidFill>
                <a:latin typeface="Arial"/>
                <a:cs typeface="Arial"/>
              </a:rPr>
              <a:t>or </a:t>
            </a:r>
            <a:r>
              <a:rPr dirty="0" sz="1100" b="1">
                <a:solidFill>
                  <a:srgbClr val="1F2023"/>
                </a:solidFill>
                <a:latin typeface="Arial"/>
                <a:cs typeface="Arial"/>
              </a:rPr>
              <a:t>methods</a:t>
            </a:r>
            <a:r>
              <a:rPr dirty="0" sz="1100" spc="-35" b="1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2023"/>
                </a:solidFill>
                <a:latin typeface="Arial"/>
                <a:cs typeface="Arial"/>
              </a:rPr>
              <a:t>is</a:t>
            </a:r>
            <a:r>
              <a:rPr dirty="0" sz="1100" spc="-15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2023"/>
                </a:solidFill>
                <a:latin typeface="Arial"/>
                <a:cs typeface="Arial"/>
              </a:rPr>
              <a:t>known</a:t>
            </a:r>
            <a:r>
              <a:rPr dirty="0" sz="1100" spc="-25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2023"/>
                </a:solidFill>
                <a:latin typeface="Arial"/>
                <a:cs typeface="Arial"/>
              </a:rPr>
              <a:t>as</a:t>
            </a:r>
            <a:r>
              <a:rPr dirty="0" sz="1100" spc="-15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2023"/>
                </a:solidFill>
                <a:latin typeface="Arial"/>
                <a:cs typeface="Arial"/>
              </a:rPr>
              <a:t>soil</a:t>
            </a:r>
            <a:r>
              <a:rPr dirty="0" sz="1100" spc="-2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2023"/>
                </a:solidFill>
                <a:latin typeface="Arial"/>
                <a:cs typeface="Arial"/>
              </a:rPr>
              <a:t>fertility</a:t>
            </a:r>
            <a:r>
              <a:rPr dirty="0" sz="1100" spc="-2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2023"/>
                </a:solidFill>
                <a:latin typeface="Arial"/>
                <a:cs typeface="Arial"/>
              </a:rPr>
              <a:t>evaluation</a:t>
            </a:r>
            <a:r>
              <a:rPr dirty="0" sz="1100" spc="-5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2023"/>
                </a:solidFill>
                <a:latin typeface="Arial"/>
                <a:cs typeface="Arial"/>
              </a:rPr>
              <a:t>in</a:t>
            </a:r>
            <a:r>
              <a:rPr dirty="0" sz="1100" spc="-35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2023"/>
                </a:solidFill>
                <a:latin typeface="Arial"/>
                <a:cs typeface="Arial"/>
              </a:rPr>
              <a:t>this</a:t>
            </a:r>
            <a:r>
              <a:rPr dirty="0" sz="1100" spc="-15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2023"/>
                </a:solidFill>
                <a:latin typeface="Arial"/>
                <a:cs typeface="Arial"/>
              </a:rPr>
              <a:t>papper</a:t>
            </a:r>
            <a:r>
              <a:rPr dirty="0" sz="1100" spc="26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2023"/>
                </a:solidFill>
                <a:latin typeface="Arial"/>
                <a:cs typeface="Arial"/>
              </a:rPr>
              <a:t>provides</a:t>
            </a:r>
            <a:r>
              <a:rPr dirty="0" sz="1100" spc="-3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2023"/>
                </a:solidFill>
                <a:latin typeface="Arial"/>
                <a:cs typeface="Arial"/>
              </a:rPr>
              <a:t>mpre</a:t>
            </a:r>
            <a:r>
              <a:rPr dirty="0" sz="1100" spc="-4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F2023"/>
                </a:solidFill>
                <a:latin typeface="Arial"/>
                <a:cs typeface="Arial"/>
              </a:rPr>
              <a:t>evaluation</a:t>
            </a:r>
            <a:r>
              <a:rPr dirty="0" sz="1100" spc="-2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1F2023"/>
                </a:solidFill>
                <a:latin typeface="Arial"/>
                <a:cs typeface="Arial"/>
              </a:rPr>
              <a:t>for </a:t>
            </a:r>
            <a:r>
              <a:rPr dirty="0" sz="1100">
                <a:solidFill>
                  <a:srgbClr val="1F2023"/>
                </a:solidFill>
                <a:latin typeface="Arial"/>
                <a:cs typeface="Arial"/>
              </a:rPr>
              <a:t>this</a:t>
            </a:r>
            <a:r>
              <a:rPr dirty="0" sz="1100" spc="-10">
                <a:solidFill>
                  <a:srgbClr val="1F2023"/>
                </a:solidFill>
                <a:latin typeface="Arial"/>
                <a:cs typeface="Arial"/>
              </a:rPr>
              <a:t> project.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902004" y="2302510"/>
            <a:ext cx="5824855" cy="5071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 b="1">
                <a:solidFill>
                  <a:srgbClr val="365F91"/>
                </a:solidFill>
                <a:latin typeface="Cambria"/>
                <a:cs typeface="Cambria"/>
              </a:rPr>
              <a:t>ADVANTAGES:</a:t>
            </a:r>
            <a:endParaRPr sz="2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50">
              <a:latin typeface="Cambria"/>
              <a:cs typeface="Cambria"/>
            </a:endParaRPr>
          </a:p>
          <a:p>
            <a:pPr marL="12700" marR="277495">
              <a:lnSpc>
                <a:spcPct val="101600"/>
              </a:lnSpc>
              <a:buClr>
                <a:srgbClr val="365F91"/>
              </a:buClr>
              <a:buSzPct val="140740"/>
              <a:buFont typeface="Wingdings"/>
              <a:buChar char=""/>
              <a:tabLst>
                <a:tab pos="241300" algn="l"/>
              </a:tabLst>
            </a:pPr>
            <a:r>
              <a:rPr dirty="0" sz="1350" b="1">
                <a:solidFill>
                  <a:srgbClr val="111111"/>
                </a:solidFill>
                <a:latin typeface="Arial"/>
                <a:cs typeface="Arial"/>
              </a:rPr>
              <a:t>The</a:t>
            </a:r>
            <a:r>
              <a:rPr dirty="0" sz="1350" spc="-45" b="1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dirty="0" sz="1350" b="1">
                <a:solidFill>
                  <a:srgbClr val="111111"/>
                </a:solidFill>
                <a:latin typeface="Arial"/>
                <a:cs typeface="Arial"/>
              </a:rPr>
              <a:t>results</a:t>
            </a:r>
            <a:r>
              <a:rPr dirty="0" sz="1350" spc="-30" b="1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dirty="0" sz="1350" b="1">
                <a:solidFill>
                  <a:srgbClr val="111111"/>
                </a:solidFill>
                <a:latin typeface="Arial"/>
                <a:cs typeface="Arial"/>
              </a:rPr>
              <a:t>show</a:t>
            </a:r>
            <a:r>
              <a:rPr dirty="0" sz="1350" spc="-30" b="1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dirty="0" sz="1350" b="1">
                <a:solidFill>
                  <a:srgbClr val="111111"/>
                </a:solidFill>
                <a:latin typeface="Arial"/>
                <a:cs typeface="Arial"/>
              </a:rPr>
              <a:t>that</a:t>
            </a:r>
            <a:r>
              <a:rPr dirty="0" sz="1350" spc="-30" b="1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dirty="0" sz="1350" b="1">
                <a:solidFill>
                  <a:srgbClr val="111111"/>
                </a:solidFill>
                <a:latin typeface="Arial"/>
                <a:cs typeface="Arial"/>
              </a:rPr>
              <a:t>organic</a:t>
            </a:r>
            <a:r>
              <a:rPr dirty="0" sz="1350" spc="-35" b="1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dirty="0" sz="1350" b="1">
                <a:solidFill>
                  <a:srgbClr val="111111"/>
                </a:solidFill>
                <a:latin typeface="Arial"/>
                <a:cs typeface="Arial"/>
              </a:rPr>
              <a:t>fertilizer</a:t>
            </a:r>
            <a:r>
              <a:rPr dirty="0" sz="1350" spc="-30" b="1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dirty="0" sz="1350" b="1">
                <a:solidFill>
                  <a:srgbClr val="111111"/>
                </a:solidFill>
                <a:latin typeface="Arial"/>
                <a:cs typeface="Arial"/>
              </a:rPr>
              <a:t>could</a:t>
            </a:r>
            <a:r>
              <a:rPr dirty="0" sz="1350" spc="-25" b="1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111111"/>
                </a:solidFill>
                <a:latin typeface="Arial"/>
                <a:cs typeface="Arial"/>
              </a:rPr>
              <a:t>increase</a:t>
            </a:r>
            <a:r>
              <a:rPr dirty="0" sz="1350" spc="-4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111111"/>
                </a:solidFill>
                <a:latin typeface="Arial"/>
                <a:cs typeface="Arial"/>
              </a:rPr>
              <a:t>the</a:t>
            </a:r>
            <a:r>
              <a:rPr dirty="0" sz="1350" spc="-3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111111"/>
                </a:solidFill>
                <a:latin typeface="Arial"/>
                <a:cs typeface="Arial"/>
              </a:rPr>
              <a:t>farmer’s income</a:t>
            </a:r>
            <a:endParaRPr sz="13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Wingdings"/>
              <a:buChar char=""/>
            </a:pPr>
            <a:endParaRPr sz="2050">
              <a:latin typeface="Arial"/>
              <a:cs typeface="Arial"/>
            </a:endParaRPr>
          </a:p>
          <a:p>
            <a:pPr marL="12700" marR="5080">
              <a:lnSpc>
                <a:spcPct val="102000"/>
              </a:lnSpc>
              <a:buClr>
                <a:srgbClr val="365F91"/>
              </a:buClr>
              <a:buSzPct val="135714"/>
              <a:buFont typeface="Wingdings"/>
              <a:buChar char=""/>
              <a:tabLst>
                <a:tab pos="241300" algn="l"/>
              </a:tabLst>
            </a:pPr>
            <a:r>
              <a:rPr dirty="0" sz="1400" b="1">
                <a:solidFill>
                  <a:srgbClr val="444444"/>
                </a:solidFill>
                <a:latin typeface="Arial"/>
                <a:cs typeface="Arial"/>
              </a:rPr>
              <a:t>fertilizers</a:t>
            </a:r>
            <a:r>
              <a:rPr dirty="0" sz="1400" spc="-45" b="1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444444"/>
                </a:solidFill>
                <a:latin typeface="Arial"/>
                <a:cs typeface="Arial"/>
              </a:rPr>
              <a:t>that</a:t>
            </a:r>
            <a:r>
              <a:rPr dirty="0" sz="1400" spc="-30" b="1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444444"/>
                </a:solidFill>
                <a:latin typeface="Arial"/>
                <a:cs typeface="Arial"/>
              </a:rPr>
              <a:t>can</a:t>
            </a:r>
            <a:r>
              <a:rPr dirty="0" sz="1400" spc="-25" b="1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444444"/>
                </a:solidFill>
                <a:latin typeface="Arial"/>
                <a:cs typeface="Arial"/>
              </a:rPr>
              <a:t>be</a:t>
            </a:r>
            <a:r>
              <a:rPr dirty="0" sz="1400" spc="-40" b="1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444444"/>
                </a:solidFill>
                <a:latin typeface="Arial"/>
                <a:cs typeface="Arial"/>
              </a:rPr>
              <a:t>organic</a:t>
            </a:r>
            <a:r>
              <a:rPr dirty="0" sz="1400" spc="-35" b="1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444444"/>
                </a:solidFill>
                <a:latin typeface="Arial"/>
                <a:cs typeface="Arial"/>
              </a:rPr>
              <a:t>or</a:t>
            </a:r>
            <a:r>
              <a:rPr dirty="0" sz="1400" spc="-25" b="1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444444"/>
                </a:solidFill>
                <a:latin typeface="Arial"/>
                <a:cs typeface="Arial"/>
              </a:rPr>
              <a:t>inorganic</a:t>
            </a:r>
            <a:r>
              <a:rPr dirty="0" sz="1400" spc="-30" b="1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444444"/>
                </a:solidFill>
                <a:latin typeface="Arial"/>
                <a:cs typeface="Arial"/>
              </a:rPr>
              <a:t>but</a:t>
            </a:r>
            <a:r>
              <a:rPr dirty="0" sz="1400" spc="-35" b="1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444444"/>
                </a:solidFill>
                <a:latin typeface="Arial"/>
                <a:cs typeface="Arial"/>
              </a:rPr>
              <a:t>helpful</a:t>
            </a:r>
            <a:r>
              <a:rPr dirty="0" sz="1400" spc="-30" b="1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444444"/>
                </a:solidFill>
                <a:latin typeface="Arial"/>
                <a:cs typeface="Arial"/>
              </a:rPr>
              <a:t>to</a:t>
            </a:r>
            <a:r>
              <a:rPr dirty="0" sz="1400" spc="-20" b="1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444444"/>
                </a:solidFill>
                <a:latin typeface="Arial"/>
                <a:cs typeface="Arial"/>
              </a:rPr>
              <a:t>boost</a:t>
            </a:r>
            <a:r>
              <a:rPr dirty="0" sz="1400" spc="-30" b="1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dirty="0" sz="1400" spc="-25" b="1">
                <a:solidFill>
                  <a:srgbClr val="444444"/>
                </a:solidFill>
                <a:latin typeface="Arial"/>
                <a:cs typeface="Arial"/>
              </a:rPr>
              <a:t>the </a:t>
            </a:r>
            <a:r>
              <a:rPr dirty="0" sz="1400" b="1">
                <a:solidFill>
                  <a:srgbClr val="444444"/>
                </a:solidFill>
                <a:latin typeface="Arial"/>
                <a:cs typeface="Arial"/>
              </a:rPr>
              <a:t>plant’s</a:t>
            </a:r>
            <a:r>
              <a:rPr dirty="0" sz="1400" spc="-30" b="1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444444"/>
                </a:solidFill>
                <a:latin typeface="Arial"/>
                <a:cs typeface="Arial"/>
              </a:rPr>
              <a:t>health</a:t>
            </a:r>
            <a:r>
              <a:rPr dirty="0" sz="1400" spc="-25" b="1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444444"/>
                </a:solidFill>
                <a:latin typeface="Arial"/>
                <a:cs typeface="Arial"/>
              </a:rPr>
              <a:t>and</a:t>
            </a:r>
            <a:r>
              <a:rPr dirty="0" sz="1400" spc="-20" b="1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444444"/>
                </a:solidFill>
                <a:latin typeface="Arial"/>
                <a:cs typeface="Arial"/>
              </a:rPr>
              <a:t>its</a:t>
            </a:r>
            <a:r>
              <a:rPr dirty="0" sz="1400" spc="-35" b="1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444444"/>
                </a:solidFill>
                <a:latin typeface="Arial"/>
                <a:cs typeface="Arial"/>
              </a:rPr>
              <a:t>growth.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Wingdings"/>
              <a:buChar char=""/>
            </a:pPr>
            <a:endParaRPr sz="2050">
              <a:latin typeface="Arial"/>
              <a:cs typeface="Arial"/>
            </a:endParaRPr>
          </a:p>
          <a:p>
            <a:pPr marL="12700" marR="14604">
              <a:lnSpc>
                <a:spcPct val="110200"/>
              </a:lnSpc>
              <a:buSzPct val="92857"/>
              <a:buFont typeface="Wingdings"/>
              <a:buChar char=""/>
              <a:tabLst>
                <a:tab pos="241300" algn="l"/>
              </a:tabLst>
            </a:pPr>
            <a:r>
              <a:rPr dirty="0" sz="1400">
                <a:solidFill>
                  <a:srgbClr val="212121"/>
                </a:solidFill>
                <a:latin typeface="Arial"/>
                <a:cs typeface="Arial"/>
              </a:rPr>
              <a:t>Easily</a:t>
            </a:r>
            <a:r>
              <a:rPr dirty="0" sz="1400" spc="-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12121"/>
                </a:solidFill>
                <a:latin typeface="Arial"/>
                <a:cs typeface="Arial"/>
              </a:rPr>
              <a:t>Available:</a:t>
            </a:r>
            <a:r>
              <a:rPr dirty="0" sz="1400" spc="-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212121"/>
                </a:solidFill>
                <a:latin typeface="Arial"/>
                <a:cs typeface="Arial"/>
              </a:rPr>
              <a:t>As</a:t>
            </a:r>
            <a:r>
              <a:rPr dirty="0" sz="1400" spc="-2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400" spc="-2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212121"/>
                </a:solidFill>
                <a:latin typeface="Arial"/>
                <a:cs typeface="Arial"/>
              </a:rPr>
              <a:t>fertilizers</a:t>
            </a:r>
            <a:r>
              <a:rPr dirty="0" sz="1400" spc="-3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212121"/>
                </a:solidFill>
                <a:latin typeface="Arial"/>
                <a:cs typeface="Arial"/>
              </a:rPr>
              <a:t>are</a:t>
            </a:r>
            <a:r>
              <a:rPr dirty="0" sz="1400" spc="-2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212121"/>
                </a:solidFill>
                <a:latin typeface="Arial"/>
                <a:cs typeface="Arial"/>
              </a:rPr>
              <a:t>very</a:t>
            </a:r>
            <a:r>
              <a:rPr dirty="0" sz="1400" spc="-3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212121"/>
                </a:solidFill>
                <a:latin typeface="Arial"/>
                <a:cs typeface="Arial"/>
              </a:rPr>
              <a:t>helpful</a:t>
            </a:r>
            <a:r>
              <a:rPr dirty="0" sz="1400" spc="-3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212121"/>
                </a:solidFill>
                <a:latin typeface="Arial"/>
                <a:cs typeface="Arial"/>
              </a:rPr>
              <a:t>in</a:t>
            </a:r>
            <a:r>
              <a:rPr dirty="0" sz="1400" spc="-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400" spc="-20" b="1">
                <a:solidFill>
                  <a:srgbClr val="212121"/>
                </a:solidFill>
                <a:latin typeface="Arial"/>
                <a:cs typeface="Arial"/>
              </a:rPr>
              <a:t>fast </a:t>
            </a:r>
            <a:r>
              <a:rPr dirty="0" sz="1400" b="1">
                <a:solidFill>
                  <a:srgbClr val="212121"/>
                </a:solidFill>
                <a:latin typeface="Arial"/>
                <a:cs typeface="Arial"/>
              </a:rPr>
              <a:t>improvement</a:t>
            </a:r>
            <a:r>
              <a:rPr dirty="0" sz="1400" spc="-6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212121"/>
                </a:solidFill>
                <a:latin typeface="Arial"/>
                <a:cs typeface="Arial"/>
              </a:rPr>
              <a:t>in</a:t>
            </a:r>
            <a:r>
              <a:rPr dirty="0" sz="1400" spc="-4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212121"/>
                </a:solidFill>
                <a:latin typeface="Arial"/>
                <a:cs typeface="Arial"/>
              </a:rPr>
              <a:t>plants</a:t>
            </a:r>
            <a:r>
              <a:rPr dirty="0" sz="1400" spc="-4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dirty="0" sz="1400" spc="-3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212121"/>
                </a:solidFill>
                <a:latin typeface="Arial"/>
                <a:cs typeface="Arial"/>
              </a:rPr>
              <a:t>best</a:t>
            </a:r>
            <a:r>
              <a:rPr dirty="0" sz="1400" spc="-4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212121"/>
                </a:solidFill>
                <a:latin typeface="Arial"/>
                <a:cs typeface="Arial"/>
              </a:rPr>
              <a:t>for</a:t>
            </a:r>
            <a:r>
              <a:rPr dirty="0" sz="1400" spc="-4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212121"/>
                </a:solidFill>
                <a:latin typeface="Arial"/>
                <a:cs typeface="Arial"/>
              </a:rPr>
              <a:t>agricultural</a:t>
            </a:r>
            <a:r>
              <a:rPr dirty="0" sz="1400" spc="-3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212121"/>
                </a:solidFill>
                <a:latin typeface="Arial"/>
                <a:cs typeface="Arial"/>
              </a:rPr>
              <a:t>production</a:t>
            </a:r>
            <a:r>
              <a:rPr dirty="0" sz="1400" spc="-25" b="1">
                <a:solidFill>
                  <a:srgbClr val="212121"/>
                </a:solidFill>
                <a:latin typeface="Arial"/>
                <a:cs typeface="Arial"/>
              </a:rPr>
              <a:t> its </a:t>
            </a:r>
            <a:r>
              <a:rPr dirty="0" sz="1400" b="1">
                <a:solidFill>
                  <a:srgbClr val="212121"/>
                </a:solidFill>
                <a:latin typeface="Arial"/>
                <a:cs typeface="Arial"/>
              </a:rPr>
              <a:t>demand</a:t>
            </a:r>
            <a:r>
              <a:rPr dirty="0" sz="1400" spc="-3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212121"/>
                </a:solidFill>
                <a:latin typeface="Arial"/>
                <a:cs typeface="Arial"/>
              </a:rPr>
              <a:t>also</a:t>
            </a:r>
            <a:r>
              <a:rPr dirty="0" sz="1400" spc="-3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212121"/>
                </a:solidFill>
                <a:latin typeface="Arial"/>
                <a:cs typeface="Arial"/>
              </a:rPr>
              <a:t>increases</a:t>
            </a:r>
            <a:r>
              <a:rPr dirty="0" sz="1400" spc="-4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212121"/>
                </a:solidFill>
                <a:latin typeface="Arial"/>
                <a:cs typeface="Arial"/>
              </a:rPr>
              <a:t>but</a:t>
            </a:r>
            <a:r>
              <a:rPr dirty="0" sz="1400" spc="-4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212121"/>
                </a:solidFill>
                <a:latin typeface="Arial"/>
                <a:cs typeface="Arial"/>
              </a:rPr>
              <a:t>many</a:t>
            </a:r>
            <a:r>
              <a:rPr dirty="0" sz="1400" spc="-2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212121"/>
                </a:solidFill>
                <a:latin typeface="Arial"/>
                <a:cs typeface="Arial"/>
              </a:rPr>
              <a:t>factories</a:t>
            </a:r>
            <a:r>
              <a:rPr dirty="0" sz="1400" spc="-4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212121"/>
                </a:solidFill>
                <a:latin typeface="Arial"/>
                <a:cs typeface="Arial"/>
              </a:rPr>
              <a:t>are</a:t>
            </a:r>
            <a:r>
              <a:rPr dirty="0" sz="1400" spc="-4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212121"/>
                </a:solidFill>
                <a:latin typeface="Arial"/>
                <a:cs typeface="Arial"/>
              </a:rPr>
              <a:t>working</a:t>
            </a:r>
            <a:r>
              <a:rPr dirty="0" sz="1400" spc="-2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212121"/>
                </a:solidFill>
                <a:latin typeface="Arial"/>
                <a:cs typeface="Arial"/>
              </a:rPr>
              <a:t>constantly</a:t>
            </a:r>
            <a:r>
              <a:rPr dirty="0" sz="1400" spc="-4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400" spc="-25" b="1">
                <a:solidFill>
                  <a:srgbClr val="212121"/>
                </a:solidFill>
                <a:latin typeface="Arial"/>
                <a:cs typeface="Arial"/>
              </a:rPr>
              <a:t>to </a:t>
            </a:r>
            <a:r>
              <a:rPr dirty="0" sz="1400" b="1">
                <a:solidFill>
                  <a:srgbClr val="212121"/>
                </a:solidFill>
                <a:latin typeface="Arial"/>
                <a:cs typeface="Arial"/>
              </a:rPr>
              <a:t>reach</a:t>
            </a:r>
            <a:r>
              <a:rPr dirty="0" sz="1400" spc="-2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400" spc="-4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212121"/>
                </a:solidFill>
                <a:latin typeface="Arial"/>
                <a:cs typeface="Arial"/>
              </a:rPr>
              <a:t>demand.</a:t>
            </a:r>
            <a:r>
              <a:rPr dirty="0" sz="1400" spc="-2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212121"/>
                </a:solidFill>
                <a:latin typeface="Arial"/>
                <a:cs typeface="Arial"/>
              </a:rPr>
              <a:t>Thus</a:t>
            </a:r>
            <a:r>
              <a:rPr dirty="0" sz="1400" spc="-3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212121"/>
                </a:solidFill>
                <a:latin typeface="Arial"/>
                <a:cs typeface="Arial"/>
              </a:rPr>
              <a:t>now</a:t>
            </a:r>
            <a:r>
              <a:rPr dirty="0" sz="1400" spc="-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212121"/>
                </a:solidFill>
                <a:latin typeface="Arial"/>
                <a:cs typeface="Arial"/>
              </a:rPr>
              <a:t>all</a:t>
            </a:r>
            <a:r>
              <a:rPr dirty="0" sz="1400" spc="-1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400" spc="-4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212121"/>
                </a:solidFill>
                <a:latin typeface="Arial"/>
                <a:cs typeface="Arial"/>
              </a:rPr>
              <a:t>types</a:t>
            </a:r>
            <a:r>
              <a:rPr dirty="0" sz="1400" spc="-3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dirty="0" sz="1400" spc="-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212121"/>
                </a:solidFill>
                <a:latin typeface="Arial"/>
                <a:cs typeface="Arial"/>
              </a:rPr>
              <a:t>fertilizers</a:t>
            </a:r>
            <a:r>
              <a:rPr dirty="0" sz="1400" spc="-3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212121"/>
                </a:solidFill>
                <a:latin typeface="Arial"/>
                <a:cs typeface="Arial"/>
              </a:rPr>
              <a:t>are</a:t>
            </a:r>
            <a:r>
              <a:rPr dirty="0" sz="1400" spc="-2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212121"/>
                </a:solidFill>
                <a:latin typeface="Arial"/>
                <a:cs typeface="Arial"/>
              </a:rPr>
              <a:t>easily </a:t>
            </a:r>
            <a:r>
              <a:rPr dirty="0" sz="1400" b="1">
                <a:solidFill>
                  <a:srgbClr val="212121"/>
                </a:solidFill>
                <a:latin typeface="Arial"/>
                <a:cs typeface="Arial"/>
              </a:rPr>
              <a:t>available</a:t>
            </a:r>
            <a:r>
              <a:rPr dirty="0" sz="1400" spc="-3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212121"/>
                </a:solidFill>
                <a:latin typeface="Arial"/>
                <a:cs typeface="Arial"/>
              </a:rPr>
              <a:t>in</a:t>
            </a:r>
            <a:r>
              <a:rPr dirty="0" sz="1400" spc="-2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400" spc="-1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212121"/>
                </a:solidFill>
                <a:latin typeface="Arial"/>
                <a:cs typeface="Arial"/>
              </a:rPr>
              <a:t>market.</a:t>
            </a:r>
            <a:endParaRPr sz="1400">
              <a:latin typeface="Arial"/>
              <a:cs typeface="Arial"/>
            </a:endParaRPr>
          </a:p>
          <a:p>
            <a:pPr lvl="1" marL="469265" indent="-228600">
              <a:lnSpc>
                <a:spcPct val="100000"/>
              </a:lnSpc>
              <a:spcBef>
                <a:spcPts val="204"/>
              </a:spcBef>
              <a:buClr>
                <a:srgbClr val="000000"/>
              </a:buClr>
              <a:buFont typeface="Wingdings"/>
              <a:buChar char=""/>
              <a:tabLst>
                <a:tab pos="469900" algn="l"/>
              </a:tabLst>
            </a:pPr>
            <a:r>
              <a:rPr dirty="0" sz="1100" b="1">
                <a:solidFill>
                  <a:srgbClr val="212121"/>
                </a:solidFill>
                <a:latin typeface="Arial"/>
                <a:cs typeface="Arial"/>
              </a:rPr>
              <a:t>Fast</a:t>
            </a:r>
            <a:r>
              <a:rPr dirty="0" sz="1100" spc="-5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212121"/>
                </a:solidFill>
                <a:latin typeface="Arial"/>
                <a:cs typeface="Arial"/>
              </a:rPr>
              <a:t>absorptio</a:t>
            </a:r>
            <a:endParaRPr sz="11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Font typeface="Wingdings"/>
              <a:buChar char=""/>
            </a:pPr>
            <a:endParaRPr sz="12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Font typeface="Wingdings"/>
              <a:buChar char=""/>
            </a:pP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spc="-10" b="1">
                <a:solidFill>
                  <a:srgbClr val="365F91"/>
                </a:solidFill>
                <a:latin typeface="Cambria"/>
                <a:cs typeface="Cambria"/>
              </a:rPr>
              <a:t>DISADVANTAGES:</a:t>
            </a:r>
            <a:endParaRPr sz="2000">
              <a:latin typeface="Cambria"/>
              <a:cs typeface="Cambria"/>
            </a:endParaRPr>
          </a:p>
          <a:p>
            <a:pPr lvl="1" marL="469265" marR="524510" indent="-228600">
              <a:lnSpc>
                <a:spcPct val="110000"/>
              </a:lnSpc>
              <a:spcBef>
                <a:spcPts val="195"/>
              </a:spcBef>
              <a:buClr>
                <a:srgbClr val="000000"/>
              </a:buClr>
              <a:buFont typeface="Wingdings"/>
              <a:buChar char=""/>
              <a:tabLst>
                <a:tab pos="469900" algn="l"/>
              </a:tabLst>
            </a:pPr>
            <a:r>
              <a:rPr dirty="0" sz="1100">
                <a:solidFill>
                  <a:srgbClr val="444444"/>
                </a:solidFill>
                <a:latin typeface="Arial"/>
                <a:cs typeface="Arial"/>
              </a:rPr>
              <a:t>other</a:t>
            </a:r>
            <a:r>
              <a:rPr dirty="0" sz="1100" spc="-3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444444"/>
                </a:solidFill>
                <a:latin typeface="Arial"/>
                <a:cs typeface="Arial"/>
              </a:rPr>
              <a:t>living</a:t>
            </a:r>
            <a:r>
              <a:rPr dirty="0" sz="1100" spc="-25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444444"/>
                </a:solidFill>
                <a:latin typeface="Arial"/>
                <a:cs typeface="Arial"/>
              </a:rPr>
              <a:t>beings</a:t>
            </a:r>
            <a:r>
              <a:rPr dirty="0" sz="1100" spc="-2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444444"/>
                </a:solidFill>
                <a:latin typeface="Arial"/>
                <a:cs typeface="Arial"/>
              </a:rPr>
              <a:t>plants</a:t>
            </a:r>
            <a:r>
              <a:rPr dirty="0" sz="1100" spc="-35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444444"/>
                </a:solidFill>
                <a:latin typeface="Arial"/>
                <a:cs typeface="Arial"/>
              </a:rPr>
              <a:t>also</a:t>
            </a:r>
            <a:r>
              <a:rPr dirty="0" sz="1100" spc="-25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444444"/>
                </a:solidFill>
                <a:latin typeface="Arial"/>
                <a:cs typeface="Arial"/>
              </a:rPr>
              <a:t>need</a:t>
            </a:r>
            <a:r>
              <a:rPr dirty="0" sz="1100" spc="-3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444444"/>
                </a:solidFill>
                <a:latin typeface="Arial"/>
                <a:cs typeface="Arial"/>
              </a:rPr>
              <a:t>some</a:t>
            </a:r>
            <a:r>
              <a:rPr dirty="0" sz="1100" spc="-35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444444"/>
                </a:solidFill>
                <a:latin typeface="Arial"/>
                <a:cs typeface="Arial"/>
              </a:rPr>
              <a:t>nutrients</a:t>
            </a:r>
            <a:r>
              <a:rPr dirty="0" sz="1100" spc="-2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444444"/>
                </a:solidFill>
                <a:latin typeface="Arial"/>
                <a:cs typeface="Arial"/>
              </a:rPr>
              <a:t>for</a:t>
            </a:r>
            <a:r>
              <a:rPr dirty="0" sz="1100" spc="-3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444444"/>
                </a:solidFill>
                <a:latin typeface="Arial"/>
                <a:cs typeface="Arial"/>
              </a:rPr>
              <a:t>their</a:t>
            </a:r>
            <a:r>
              <a:rPr dirty="0" sz="1100" spc="-2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444444"/>
                </a:solidFill>
                <a:latin typeface="Arial"/>
                <a:cs typeface="Arial"/>
              </a:rPr>
              <a:t>proper</a:t>
            </a:r>
            <a:r>
              <a:rPr dirty="0" sz="1100" spc="-3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444444"/>
                </a:solidFill>
                <a:latin typeface="Arial"/>
                <a:cs typeface="Arial"/>
              </a:rPr>
              <a:t>growth</a:t>
            </a:r>
            <a:r>
              <a:rPr dirty="0" sz="1100" spc="-3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444444"/>
                </a:solidFill>
                <a:latin typeface="Arial"/>
                <a:cs typeface="Arial"/>
              </a:rPr>
              <a:t>and </a:t>
            </a:r>
            <a:r>
              <a:rPr dirty="0" sz="1100">
                <a:solidFill>
                  <a:srgbClr val="444444"/>
                </a:solidFill>
                <a:latin typeface="Arial"/>
                <a:cs typeface="Arial"/>
              </a:rPr>
              <a:t>development.</a:t>
            </a:r>
            <a:r>
              <a:rPr dirty="0" sz="1100" spc="-3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444444"/>
                </a:solidFill>
                <a:latin typeface="Arial"/>
                <a:cs typeface="Arial"/>
              </a:rPr>
              <a:t>Sometimes</a:t>
            </a:r>
            <a:r>
              <a:rPr dirty="0" sz="1100" spc="-2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444444"/>
                </a:solidFill>
                <a:latin typeface="Arial"/>
                <a:cs typeface="Arial"/>
              </a:rPr>
              <a:t>it</a:t>
            </a:r>
            <a:r>
              <a:rPr dirty="0" sz="1100" spc="-15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444444"/>
                </a:solidFill>
                <a:latin typeface="Arial"/>
                <a:cs typeface="Arial"/>
              </a:rPr>
              <a:t>becomes</a:t>
            </a:r>
            <a:r>
              <a:rPr dirty="0" sz="1100" spc="-3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444444"/>
                </a:solidFill>
                <a:latin typeface="Arial"/>
                <a:cs typeface="Arial"/>
              </a:rPr>
              <a:t>difficult</a:t>
            </a:r>
            <a:r>
              <a:rPr dirty="0" sz="1100" spc="-3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444444"/>
                </a:solidFill>
                <a:latin typeface="Arial"/>
                <a:cs typeface="Arial"/>
              </a:rPr>
              <a:t>to</a:t>
            </a:r>
            <a:r>
              <a:rPr dirty="0" sz="1100" spc="-25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444444"/>
                </a:solidFill>
                <a:latin typeface="Arial"/>
                <a:cs typeface="Arial"/>
              </a:rPr>
              <a:t>get</a:t>
            </a:r>
            <a:r>
              <a:rPr dirty="0" sz="1100" spc="-2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444444"/>
                </a:solidFill>
                <a:latin typeface="Arial"/>
                <a:cs typeface="Arial"/>
              </a:rPr>
              <a:t>all</a:t>
            </a:r>
            <a:r>
              <a:rPr dirty="0" sz="1100" spc="-25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dirty="0" sz="1100" spc="-35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444444"/>
                </a:solidFill>
                <a:latin typeface="Arial"/>
                <a:cs typeface="Arial"/>
              </a:rPr>
              <a:t>elements</a:t>
            </a:r>
            <a:r>
              <a:rPr dirty="0" sz="1100" spc="-35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444444"/>
                </a:solidFill>
                <a:latin typeface="Arial"/>
                <a:cs typeface="Arial"/>
              </a:rPr>
              <a:t>from</a:t>
            </a:r>
            <a:r>
              <a:rPr dirty="0" sz="1100" spc="-4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444444"/>
                </a:solidFill>
                <a:latin typeface="Arial"/>
                <a:cs typeface="Arial"/>
              </a:rPr>
              <a:t>soil</a:t>
            </a:r>
            <a:r>
              <a:rPr dirty="0" sz="1100" spc="-5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444444"/>
                </a:solidFill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  <a:p>
            <a:pPr lvl="1" marL="469265" indent="-228600">
              <a:lnSpc>
                <a:spcPct val="100000"/>
              </a:lnSpc>
              <a:spcBef>
                <a:spcPts val="140"/>
              </a:spcBef>
              <a:buClr>
                <a:srgbClr val="000000"/>
              </a:buClr>
              <a:buFont typeface="Wingdings"/>
              <a:buChar char=""/>
              <a:tabLst>
                <a:tab pos="469900" algn="l"/>
              </a:tabLst>
            </a:pPr>
            <a:r>
              <a:rPr dirty="0" sz="1100" spc="-10" b="1">
                <a:solidFill>
                  <a:srgbClr val="212121"/>
                </a:solidFill>
                <a:latin typeface="Arial"/>
                <a:cs typeface="Arial"/>
              </a:rPr>
              <a:t>Expensivelyhigh</a:t>
            </a:r>
            <a:endParaRPr sz="1100">
              <a:latin typeface="Arial"/>
              <a:cs typeface="Arial"/>
            </a:endParaRPr>
          </a:p>
          <a:p>
            <a:pPr lvl="1" marL="469265" indent="-228600">
              <a:lnSpc>
                <a:spcPct val="100000"/>
              </a:lnSpc>
              <a:spcBef>
                <a:spcPts val="145"/>
              </a:spcBef>
              <a:buClr>
                <a:srgbClr val="000000"/>
              </a:buClr>
              <a:buFont typeface="Wingdings"/>
              <a:buChar char=""/>
              <a:tabLst>
                <a:tab pos="469900" algn="l"/>
              </a:tabLst>
            </a:pPr>
            <a:r>
              <a:rPr dirty="0" sz="1100" b="1">
                <a:solidFill>
                  <a:srgbClr val="212121"/>
                </a:solidFill>
                <a:latin typeface="Arial"/>
                <a:cs typeface="Arial"/>
              </a:rPr>
              <a:t>Reduce</a:t>
            </a:r>
            <a:r>
              <a:rPr dirty="0" sz="1100" spc="-2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212121"/>
                </a:solidFill>
                <a:latin typeface="Arial"/>
                <a:cs typeface="Arial"/>
              </a:rPr>
              <a:t>soil</a:t>
            </a:r>
            <a:r>
              <a:rPr dirty="0" sz="1100" spc="-20" b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212121"/>
                </a:solidFill>
                <a:latin typeface="Arial"/>
                <a:cs typeface="Arial"/>
              </a:rPr>
              <a:t>quality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02004" y="888237"/>
            <a:ext cx="5543550" cy="25292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 b="1">
                <a:solidFill>
                  <a:srgbClr val="365F91"/>
                </a:solidFill>
                <a:latin typeface="Cambria"/>
                <a:cs typeface="Cambria"/>
              </a:rPr>
              <a:t>S.NO:3</a:t>
            </a:r>
            <a:endParaRPr sz="2000">
              <a:latin typeface="Cambria"/>
              <a:cs typeface="Cambria"/>
            </a:endParaRPr>
          </a:p>
          <a:p>
            <a:pPr marL="12700" marR="3666490">
              <a:lnSpc>
                <a:spcPct val="212000"/>
              </a:lnSpc>
              <a:spcBef>
                <a:spcPts val="25"/>
              </a:spcBef>
            </a:pPr>
            <a:r>
              <a:rPr dirty="0" sz="2000" spc="-10" b="1">
                <a:solidFill>
                  <a:srgbClr val="365F91"/>
                </a:solidFill>
                <a:latin typeface="Cambria"/>
                <a:cs typeface="Cambria"/>
              </a:rPr>
              <a:t>YEAR:2020 </a:t>
            </a:r>
            <a:r>
              <a:rPr dirty="0" sz="2000" b="1">
                <a:solidFill>
                  <a:srgbClr val="365F91"/>
                </a:solidFill>
                <a:latin typeface="Cambria"/>
                <a:cs typeface="Cambria"/>
              </a:rPr>
              <a:t>AUTHOR</a:t>
            </a:r>
            <a:r>
              <a:rPr dirty="0" sz="2000" spc="-20" b="1">
                <a:solidFill>
                  <a:srgbClr val="365F91"/>
                </a:solidFill>
                <a:latin typeface="Cambria"/>
                <a:cs typeface="Cambria"/>
              </a:rPr>
              <a:t> NAME:</a:t>
            </a:r>
            <a:endParaRPr sz="2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00">
              <a:latin typeface="Cambria"/>
              <a:cs typeface="Cambria"/>
            </a:endParaRPr>
          </a:p>
          <a:p>
            <a:pPr marL="12700" marR="5080">
              <a:lnSpc>
                <a:spcPct val="113599"/>
              </a:lnSpc>
            </a:pPr>
            <a:r>
              <a:rPr dirty="0" sz="2000" b="1">
                <a:solidFill>
                  <a:srgbClr val="365F91"/>
                </a:solidFill>
                <a:latin typeface="Cambria"/>
                <a:cs typeface="Cambria"/>
              </a:rPr>
              <a:t>PORJECT</a:t>
            </a:r>
            <a:r>
              <a:rPr dirty="0" sz="2000" spc="-40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2000" spc="-10" b="1">
                <a:solidFill>
                  <a:srgbClr val="365F91"/>
                </a:solidFill>
                <a:latin typeface="Cambria"/>
                <a:cs typeface="Cambria"/>
              </a:rPr>
              <a:t>TITLE:</a:t>
            </a:r>
            <a:r>
              <a:rPr dirty="0" sz="2000" spc="-135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400" b="1">
                <a:solidFill>
                  <a:srgbClr val="933634"/>
                </a:solidFill>
                <a:latin typeface="Cambria"/>
                <a:cs typeface="Cambria"/>
              </a:rPr>
              <a:t>Application</a:t>
            </a:r>
            <a:r>
              <a:rPr dirty="0" sz="1400" spc="-20" b="1">
                <a:solidFill>
                  <a:srgbClr val="933634"/>
                </a:solidFill>
                <a:latin typeface="Cambria"/>
                <a:cs typeface="Cambria"/>
              </a:rPr>
              <a:t> </a:t>
            </a:r>
            <a:r>
              <a:rPr dirty="0" sz="1400" b="1">
                <a:solidFill>
                  <a:srgbClr val="933634"/>
                </a:solidFill>
                <a:latin typeface="Cambria"/>
                <a:cs typeface="Cambria"/>
              </a:rPr>
              <a:t>of</a:t>
            </a:r>
            <a:r>
              <a:rPr dirty="0" sz="1400" spc="-30" b="1">
                <a:solidFill>
                  <a:srgbClr val="933634"/>
                </a:solidFill>
                <a:latin typeface="Cambria"/>
                <a:cs typeface="Cambria"/>
              </a:rPr>
              <a:t> </a:t>
            </a:r>
            <a:r>
              <a:rPr dirty="0" sz="1400" b="1">
                <a:solidFill>
                  <a:srgbClr val="933634"/>
                </a:solidFill>
                <a:latin typeface="Cambria"/>
                <a:cs typeface="Cambria"/>
              </a:rPr>
              <a:t>Different</a:t>
            </a:r>
            <a:r>
              <a:rPr dirty="0" sz="1400" spc="-20" b="1">
                <a:solidFill>
                  <a:srgbClr val="933634"/>
                </a:solidFill>
                <a:latin typeface="Cambria"/>
                <a:cs typeface="Cambria"/>
              </a:rPr>
              <a:t> </a:t>
            </a:r>
            <a:r>
              <a:rPr dirty="0" sz="1400" b="1">
                <a:solidFill>
                  <a:srgbClr val="933634"/>
                </a:solidFill>
                <a:latin typeface="Cambria"/>
                <a:cs typeface="Cambria"/>
              </a:rPr>
              <a:t>Fertilizer</a:t>
            </a:r>
            <a:r>
              <a:rPr dirty="0" sz="1400" spc="-15" b="1">
                <a:solidFill>
                  <a:srgbClr val="933634"/>
                </a:solidFill>
                <a:latin typeface="Cambria"/>
                <a:cs typeface="Cambria"/>
              </a:rPr>
              <a:t> </a:t>
            </a:r>
            <a:r>
              <a:rPr dirty="0" sz="1400" b="1">
                <a:solidFill>
                  <a:srgbClr val="933634"/>
                </a:solidFill>
                <a:latin typeface="Cambria"/>
                <a:cs typeface="Cambria"/>
              </a:rPr>
              <a:t>Types</a:t>
            </a:r>
            <a:r>
              <a:rPr dirty="0" sz="1400" spc="-15" b="1">
                <a:solidFill>
                  <a:srgbClr val="933634"/>
                </a:solidFill>
                <a:latin typeface="Cambria"/>
                <a:cs typeface="Cambria"/>
              </a:rPr>
              <a:t> </a:t>
            </a:r>
            <a:r>
              <a:rPr dirty="0" sz="1400" spc="-25" b="1">
                <a:solidFill>
                  <a:srgbClr val="933634"/>
                </a:solidFill>
                <a:latin typeface="Cambria"/>
                <a:cs typeface="Cambria"/>
              </a:rPr>
              <a:t>and </a:t>
            </a:r>
            <a:r>
              <a:rPr dirty="0" sz="1400" b="1">
                <a:solidFill>
                  <a:srgbClr val="933634"/>
                </a:solidFill>
                <a:latin typeface="Cambria"/>
                <a:cs typeface="Cambria"/>
              </a:rPr>
              <a:t>Levels</a:t>
            </a:r>
            <a:r>
              <a:rPr dirty="0" sz="1400" spc="-5" b="1">
                <a:solidFill>
                  <a:srgbClr val="933634"/>
                </a:solidFill>
                <a:latin typeface="Cambria"/>
                <a:cs typeface="Cambria"/>
              </a:rPr>
              <a:t> </a:t>
            </a:r>
            <a:r>
              <a:rPr dirty="0" sz="1400" b="1">
                <a:solidFill>
                  <a:srgbClr val="933634"/>
                </a:solidFill>
                <a:latin typeface="Cambria"/>
                <a:cs typeface="Cambria"/>
              </a:rPr>
              <a:t>on</a:t>
            </a:r>
            <a:r>
              <a:rPr dirty="0" sz="1400" spc="10" b="1">
                <a:solidFill>
                  <a:srgbClr val="933634"/>
                </a:solidFill>
                <a:latin typeface="Cambria"/>
                <a:cs typeface="Cambria"/>
              </a:rPr>
              <a:t> </a:t>
            </a:r>
            <a:r>
              <a:rPr dirty="0" sz="1400" b="1">
                <a:solidFill>
                  <a:srgbClr val="933634"/>
                </a:solidFill>
                <a:latin typeface="Cambria"/>
                <a:cs typeface="Cambria"/>
              </a:rPr>
              <a:t>Vegetable</a:t>
            </a:r>
            <a:r>
              <a:rPr dirty="0" sz="1400" spc="5" b="1">
                <a:solidFill>
                  <a:srgbClr val="933634"/>
                </a:solidFill>
                <a:latin typeface="Cambria"/>
                <a:cs typeface="Cambria"/>
              </a:rPr>
              <a:t> </a:t>
            </a:r>
            <a:r>
              <a:rPr dirty="0" sz="1400" spc="-10" b="1">
                <a:solidFill>
                  <a:srgbClr val="933634"/>
                </a:solidFill>
                <a:latin typeface="Cambria"/>
                <a:cs typeface="Cambria"/>
              </a:rPr>
              <a:t>Production:CRITICAL</a:t>
            </a:r>
            <a:r>
              <a:rPr dirty="0" sz="1400" b="1">
                <a:solidFill>
                  <a:srgbClr val="933634"/>
                </a:solidFill>
                <a:latin typeface="Cambria"/>
                <a:cs typeface="Cambria"/>
              </a:rPr>
              <a:t> </a:t>
            </a:r>
            <a:r>
              <a:rPr dirty="0" sz="1400" spc="-10" b="1">
                <a:solidFill>
                  <a:srgbClr val="933634"/>
                </a:solidFill>
                <a:latin typeface="Cambria"/>
                <a:cs typeface="Cambria"/>
              </a:rPr>
              <a:t>REVIEW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902004" y="3837406"/>
            <a:ext cx="5961380" cy="3167380"/>
          </a:xfrm>
          <a:prstGeom prst="rect">
            <a:avLst/>
          </a:prstGeom>
        </p:spPr>
        <p:txBody>
          <a:bodyPr wrap="square" lIns="0" tIns="895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dirty="0" sz="2000" spc="-10" b="1">
                <a:solidFill>
                  <a:srgbClr val="365F91"/>
                </a:solidFill>
                <a:latin typeface="Cambria"/>
                <a:cs typeface="Cambria"/>
              </a:rPr>
              <a:t>ABSTRACT:</a:t>
            </a:r>
            <a:endParaRPr sz="2000">
              <a:latin typeface="Cambria"/>
              <a:cs typeface="Cambria"/>
            </a:endParaRPr>
          </a:p>
          <a:p>
            <a:pPr marL="12700" marR="5080">
              <a:lnSpc>
                <a:spcPct val="117000"/>
              </a:lnSpc>
              <a:spcBef>
                <a:spcPts val="110"/>
              </a:spcBef>
            </a:pPr>
            <a:r>
              <a:rPr dirty="0" sz="1100">
                <a:latin typeface="Calibri"/>
                <a:cs typeface="Calibri"/>
              </a:rPr>
              <a:t>Types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levels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fertilizer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applied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crops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are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very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important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crop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production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play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an</a:t>
            </a:r>
            <a:r>
              <a:rPr dirty="0" sz="1100">
                <a:latin typeface="Calibri"/>
                <a:cs typeface="Calibri"/>
              </a:rPr>
              <a:t> important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role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cropping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systems.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Relying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on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inorganic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or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chemical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fertilizers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is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major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constraint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due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its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prohibitive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cost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though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identified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important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factor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meeting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food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requirements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a</a:t>
            </a:r>
            <a:r>
              <a:rPr dirty="0" sz="1100">
                <a:latin typeface="Calibri"/>
                <a:cs typeface="Calibri"/>
              </a:rPr>
              <a:t> growing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population.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recent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years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there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growing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trend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reduce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use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mineral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fertilizers, </a:t>
            </a:r>
            <a:r>
              <a:rPr dirty="0" sz="1100">
                <a:latin typeface="Calibri"/>
                <a:cs typeface="Calibri"/>
              </a:rPr>
              <a:t>especially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soil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applied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nutrients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such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as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nitrogen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(N),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phosphorus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(P)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potassium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(K)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their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use</a:t>
            </a:r>
            <a:r>
              <a:rPr dirty="0" sz="1100" spc="5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had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decreased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by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seven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times.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Moreover,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there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is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also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increasing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demand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organically-</a:t>
            </a:r>
            <a:r>
              <a:rPr dirty="0" sz="1100">
                <a:latin typeface="Calibri"/>
                <a:cs typeface="Calibri"/>
              </a:rPr>
              <a:t>grown</a:t>
            </a:r>
            <a:r>
              <a:rPr dirty="0" sz="1100" spc="-20">
                <a:latin typeface="Calibri"/>
                <a:cs typeface="Calibri"/>
              </a:rPr>
              <a:t> farm </a:t>
            </a:r>
            <a:r>
              <a:rPr dirty="0" sz="1100">
                <a:latin typeface="Calibri"/>
                <a:cs typeface="Calibri"/>
              </a:rPr>
              <a:t>products.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These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create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preconditions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recognize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importance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foliar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fertilization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use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of </a:t>
            </a:r>
            <a:r>
              <a:rPr dirty="0" sz="1100">
                <a:latin typeface="Calibri"/>
                <a:cs typeface="Calibri"/>
              </a:rPr>
              <a:t>organic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fertilizers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as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alternative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meet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plant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nutrient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demand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during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growing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season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[25].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Foliar </a:t>
            </a:r>
            <a:r>
              <a:rPr dirty="0" sz="1100">
                <a:latin typeface="Calibri"/>
                <a:cs typeface="Calibri"/>
              </a:rPr>
              <a:t>fertilization</a:t>
            </a:r>
            <a:r>
              <a:rPr dirty="0" sz="1100" spc="-5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important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tool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 sustainable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productive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management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crops.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recent</a:t>
            </a:r>
            <a:r>
              <a:rPr dirty="0" sz="1100" spc="20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years,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foliar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fertilizers,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especially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organic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ones,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have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proliferated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agricultural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fertilizer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market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[15]. </a:t>
            </a:r>
            <a:r>
              <a:rPr dirty="0" sz="1100">
                <a:latin typeface="Calibri"/>
                <a:cs typeface="Calibri"/>
              </a:rPr>
              <a:t>Interest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on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foliar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fertilization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has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risen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because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many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advantages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methods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application</a:t>
            </a:r>
            <a:r>
              <a:rPr dirty="0" sz="1100" spc="-25">
                <a:latin typeface="Calibri"/>
                <a:cs typeface="Calibri"/>
              </a:rPr>
              <a:t> of </a:t>
            </a:r>
            <a:r>
              <a:rPr dirty="0" sz="1100">
                <a:latin typeface="Calibri"/>
                <a:cs typeface="Calibri"/>
              </a:rPr>
              <a:t>foliar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nutrients,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such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rapid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effective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response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plant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needs,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regardless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soil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conditions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[25].</a:t>
            </a:r>
            <a:endParaRPr sz="1100">
              <a:latin typeface="Calibri"/>
              <a:cs typeface="Calibri"/>
            </a:endParaRPr>
          </a:p>
          <a:p>
            <a:pPr marL="12700" marR="12700">
              <a:lnSpc>
                <a:spcPct val="116399"/>
              </a:lnSpc>
              <a:spcBef>
                <a:spcPts val="10"/>
              </a:spcBef>
            </a:pPr>
            <a:r>
              <a:rPr dirty="0" sz="1100">
                <a:latin typeface="Calibri"/>
                <a:cs typeface="Calibri"/>
              </a:rPr>
              <a:t>However,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few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studies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have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been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conducted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compare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effects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both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ground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foliar</a:t>
            </a:r>
            <a:r>
              <a:rPr dirty="0" sz="1100" spc="-10">
                <a:latin typeface="Calibri"/>
                <a:cs typeface="Calibri"/>
              </a:rPr>
              <a:t> application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fertilizers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902004" y="7306818"/>
            <a:ext cx="309181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365F91"/>
                </a:solidFill>
                <a:latin typeface="Cambria"/>
                <a:cs typeface="Cambria"/>
              </a:rPr>
              <a:t>DESIGHN</a:t>
            </a:r>
            <a:r>
              <a:rPr dirty="0" sz="2000" spc="-20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2000" spc="-10" b="1">
                <a:solidFill>
                  <a:srgbClr val="365F91"/>
                </a:solidFill>
                <a:latin typeface="Cambria"/>
                <a:cs typeface="Cambria"/>
              </a:rPr>
              <a:t>METHODOLOGY:</a:t>
            </a:r>
            <a:endParaRPr sz="2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Admin</dc:creator>
  <dcterms:created xsi:type="dcterms:W3CDTF">2022-07-29T06:46:48Z</dcterms:created>
  <dcterms:modified xsi:type="dcterms:W3CDTF">2022-07-29T06:46:48Z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2022-10-02T00:00:00Z</vt:filetime>
  </property>
  <property fmtid="{D5CDD505-2E9C-101B-9397-08002B2CF9AE}" pid="3" name="Creator">
    <vt:lpwstr>Microsoft® Word for Microsoft 365</vt:lpwstr>
  </property>
  <property fmtid="{D5CDD505-2E9C-101B-9397-08002B2CF9AE}" pid="4" name="LastSaved">
    <vt:filetime>2022-07-29T00:00:00Z</vt:filetime>
  </property>
</Properties>
</file>